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 id="2147483685" r:id="rId2"/>
  </p:sldMasterIdLst>
  <p:notesMasterIdLst>
    <p:notesMasterId r:id="rId56"/>
  </p:notesMasterIdLst>
  <p:sldIdLst>
    <p:sldId id="416" r:id="rId3"/>
    <p:sldId id="599" r:id="rId4"/>
    <p:sldId id="617" r:id="rId5"/>
    <p:sldId id="639" r:id="rId6"/>
    <p:sldId id="667" r:id="rId7"/>
    <p:sldId id="619" r:id="rId8"/>
    <p:sldId id="618" r:id="rId9"/>
    <p:sldId id="620" r:id="rId10"/>
    <p:sldId id="630" r:id="rId11"/>
    <p:sldId id="668" r:id="rId12"/>
    <p:sldId id="576" r:id="rId13"/>
    <p:sldId id="622" r:id="rId14"/>
    <p:sldId id="669" r:id="rId15"/>
    <p:sldId id="536" r:id="rId16"/>
    <p:sldId id="670" r:id="rId17"/>
    <p:sldId id="626" r:id="rId18"/>
    <p:sldId id="631" r:id="rId19"/>
    <p:sldId id="632" r:id="rId20"/>
    <p:sldId id="633" r:id="rId21"/>
    <p:sldId id="634" r:id="rId22"/>
    <p:sldId id="637" r:id="rId23"/>
    <p:sldId id="635" r:id="rId24"/>
    <p:sldId id="671" r:id="rId25"/>
    <p:sldId id="675" r:id="rId26"/>
    <p:sldId id="503" r:id="rId27"/>
    <p:sldId id="645" r:id="rId28"/>
    <p:sldId id="641" r:id="rId29"/>
    <p:sldId id="600" r:id="rId30"/>
    <p:sldId id="646" r:id="rId31"/>
    <p:sldId id="644" r:id="rId32"/>
    <p:sldId id="672" r:id="rId33"/>
    <p:sldId id="627" r:id="rId34"/>
    <p:sldId id="647" r:id="rId35"/>
    <p:sldId id="648" r:id="rId36"/>
    <p:sldId id="650" r:id="rId37"/>
    <p:sldId id="649" r:id="rId38"/>
    <p:sldId id="624" r:id="rId39"/>
    <p:sldId id="642" r:id="rId40"/>
    <p:sldId id="657" r:id="rId41"/>
    <p:sldId id="643" r:id="rId42"/>
    <p:sldId id="507" r:id="rId43"/>
    <p:sldId id="655" r:id="rId44"/>
    <p:sldId id="674" r:id="rId45"/>
    <p:sldId id="527" r:id="rId46"/>
    <p:sldId id="673" r:id="rId47"/>
    <p:sldId id="656" r:id="rId48"/>
    <p:sldId id="651" r:id="rId49"/>
    <p:sldId id="613" r:id="rId50"/>
    <p:sldId id="537" r:id="rId51"/>
    <p:sldId id="640" r:id="rId52"/>
    <p:sldId id="608" r:id="rId53"/>
    <p:sldId id="607" r:id="rId54"/>
    <p:sldId id="609" r:id="rId5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FF"/>
    <a:srgbClr val="FFCC66"/>
    <a:srgbClr val="F4A2A2"/>
    <a:srgbClr val="99FF99"/>
    <a:srgbClr val="FFFF99"/>
    <a:srgbClr val="CC9900"/>
    <a:srgbClr val="6699FF"/>
    <a:srgbClr val="FFFFFF"/>
    <a:srgbClr val="0066F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04" autoAdjust="0"/>
    <p:restoredTop sz="80774" autoAdjust="0"/>
  </p:normalViewPr>
  <p:slideViewPr>
    <p:cSldViewPr snapToGrid="0">
      <p:cViewPr varScale="1">
        <p:scale>
          <a:sx n="88" d="100"/>
          <a:sy n="88" d="100"/>
        </p:scale>
        <p:origin x="930" y="6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dirty="0"/>
          </a:p>
        </p:txBody>
      </p:sp>
      <p:sp>
        <p:nvSpPr>
          <p:cNvPr id="1229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endParaRPr lang="en-US" dirty="0"/>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229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229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dirty="0"/>
          </a:p>
        </p:txBody>
      </p:sp>
      <p:sp>
        <p:nvSpPr>
          <p:cNvPr id="1229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37F8DD31-EF63-40AF-BADE-1C90BEF7524E}" type="slidenum">
              <a:rPr lang="en-US"/>
              <a:pPr/>
              <a:t>‹#›</a:t>
            </a:fld>
            <a:endParaRPr lang="en-US" dirty="0"/>
          </a:p>
        </p:txBody>
      </p:sp>
    </p:spTree>
    <p:extLst>
      <p:ext uri="{BB962C8B-B14F-4D97-AF65-F5344CB8AC3E}">
        <p14:creationId xmlns:p14="http://schemas.microsoft.com/office/powerpoint/2010/main" val="346957264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F8DD31-EF63-40AF-BADE-1C90BEF7524E}" type="slidenum">
              <a:rPr lang="en-US" smtClean="0"/>
              <a:pPr/>
              <a:t>29</a:t>
            </a:fld>
            <a:endParaRPr lang="en-US" dirty="0"/>
          </a:p>
        </p:txBody>
      </p:sp>
    </p:spTree>
    <p:extLst>
      <p:ext uri="{BB962C8B-B14F-4D97-AF65-F5344CB8AC3E}">
        <p14:creationId xmlns:p14="http://schemas.microsoft.com/office/powerpoint/2010/main" val="407087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F8DD31-EF63-40AF-BADE-1C90BEF7524E}" type="slidenum">
              <a:rPr lang="en-US" smtClean="0"/>
              <a:pPr/>
              <a:t>32</a:t>
            </a:fld>
            <a:endParaRPr lang="en-US" dirty="0"/>
          </a:p>
        </p:txBody>
      </p:sp>
    </p:spTree>
    <p:extLst>
      <p:ext uri="{BB962C8B-B14F-4D97-AF65-F5344CB8AC3E}">
        <p14:creationId xmlns:p14="http://schemas.microsoft.com/office/powerpoint/2010/main" val="3646195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Imagine a cluster of crimes in a city. This is a place where certain illegal behaviors occur repeatedly, over time. We might refer to this as a crime hotspot. Now imagine a place where children repeatedly play together. These clusters of kids might be called a hotspot of children playing. If we step back from our focus on the children, we might realize that located where they play repeatedly exists swings, slides and open fields…features of the place (i.e. suggestive of a playground) that attract children there instead of other locations absent such entertaining features. </a:t>
            </a:r>
          </a:p>
          <a:p>
            <a:endParaRPr lang="en-US" altLang="en-US" smtClean="0">
              <a:latin typeface="Arial" panose="020B0604020202020204" pitchFamily="34" charset="0"/>
            </a:endParaRPr>
          </a:p>
          <a:p>
            <a:r>
              <a:rPr lang="en-US" altLang="en-US" smtClean="0">
                <a:latin typeface="Arial" panose="020B0604020202020204" pitchFamily="34" charset="0"/>
              </a:rPr>
              <a:t>The concept of an ‘environmental backcloth’ for crime was first proposed by Paul and Patricia Brantingham in 1981. The term refers to “elements that surround an individual and that may influence his or her criminal behavior” (Brantingham and Brantingham, 1981). Both the physical characteristics of places (e.g. buildings, public transportation stops, etc.) and the influence of such characteristics on the surrounding landscape based on individual cognitive assessments and routine activities contribute to the environmental backcloth. (See Naïve Geography article). But, it has never been operationalized for empirical testing.</a:t>
            </a:r>
          </a:p>
        </p:txBody>
      </p:sp>
      <p:sp>
        <p:nvSpPr>
          <p:cNvPr id="61444"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a:solidFill>
                  <a:schemeClr val="tx1"/>
                </a:solidFill>
                <a:latin typeface="Tahoma" panose="020B0604030504040204" pitchFamily="34" charset="0"/>
                <a:cs typeface="Arial" panose="020B0604020202020204" pitchFamily="34" charset="0"/>
              </a:defRPr>
            </a:lvl1pPr>
            <a:lvl2pPr marL="742950" indent="-285750" defTabSz="965200" eaLnBrk="0" hangingPunct="0">
              <a:defRPr>
                <a:solidFill>
                  <a:schemeClr val="tx1"/>
                </a:solidFill>
                <a:latin typeface="Tahoma" panose="020B0604030504040204" pitchFamily="34" charset="0"/>
                <a:cs typeface="Arial" panose="020B0604020202020204" pitchFamily="34" charset="0"/>
              </a:defRPr>
            </a:lvl2pPr>
            <a:lvl3pPr marL="1143000" indent="-228600" defTabSz="965200" eaLnBrk="0" hangingPunct="0">
              <a:defRPr>
                <a:solidFill>
                  <a:schemeClr val="tx1"/>
                </a:solidFill>
                <a:latin typeface="Tahoma" panose="020B0604030504040204" pitchFamily="34" charset="0"/>
                <a:cs typeface="Arial" panose="020B0604020202020204" pitchFamily="34" charset="0"/>
              </a:defRPr>
            </a:lvl3pPr>
            <a:lvl4pPr marL="1600200" indent="-228600" defTabSz="965200" eaLnBrk="0" hangingPunct="0">
              <a:defRPr>
                <a:solidFill>
                  <a:schemeClr val="tx1"/>
                </a:solidFill>
                <a:latin typeface="Tahoma" panose="020B0604030504040204" pitchFamily="34" charset="0"/>
                <a:cs typeface="Arial" panose="020B0604020202020204" pitchFamily="34" charset="0"/>
              </a:defRPr>
            </a:lvl4pPr>
            <a:lvl5pPr marL="2057400" indent="-228600" defTabSz="965200" eaLnBrk="0" hangingPunct="0">
              <a:defRPr>
                <a:solidFill>
                  <a:schemeClr val="tx1"/>
                </a:solidFill>
                <a:latin typeface="Tahoma" panose="020B0604030504040204" pitchFamily="34" charset="0"/>
                <a:cs typeface="Arial" panose="020B0604020202020204" pitchFamily="34" charset="0"/>
              </a:defRPr>
            </a:lvl5pPr>
            <a:lvl6pPr marL="2514600" indent="-228600" defTabSz="9652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defTabSz="9652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defTabSz="9652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defTabSz="9652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fld id="{B0006E0A-D3C6-4569-8873-CB2CEDB1EF2E}" type="slidenum">
              <a:rPr lang="en-US" altLang="en-US">
                <a:solidFill>
                  <a:srgbClr val="000000"/>
                </a:solidFill>
                <a:latin typeface="Arial" panose="020B0604020202020204" pitchFamily="34" charset="0"/>
              </a:rPr>
              <a:pPr eaLnBrk="1" hangingPunct="1"/>
              <a:t>39</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1444944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71684" name="Rectangle 4"/>
          <p:cNvSpPr>
            <a:spLocks noGrp="1" noChangeArrowheads="1"/>
          </p:cNvSpPr>
          <p:nvPr>
            <p:ph type="dt" sz="half" idx="2"/>
          </p:nvPr>
        </p:nvSpPr>
        <p:spPr/>
        <p:txBody>
          <a:bodyPr/>
          <a:lstStyle>
            <a:lvl1pPr>
              <a:defRPr/>
            </a:lvl1pPr>
          </a:lstStyle>
          <a:p>
            <a:fld id="{9CC38C6B-9006-4E5F-808B-8934AFCA5207}" type="datetime1">
              <a:rPr lang="en-US" smtClean="0">
                <a:solidFill>
                  <a:srgbClr val="000000"/>
                </a:solidFill>
              </a:rPr>
              <a:t>9/12/2014</a:t>
            </a:fld>
            <a:endParaRPr lang="en-US" dirty="0">
              <a:solidFill>
                <a:srgbClr val="000000"/>
              </a:solidFill>
            </a:endParaRPr>
          </a:p>
        </p:txBody>
      </p:sp>
      <p:sp>
        <p:nvSpPr>
          <p:cNvPr id="71685" name="Rectangle 5"/>
          <p:cNvSpPr>
            <a:spLocks noGrp="1" noChangeArrowheads="1"/>
          </p:cNvSpPr>
          <p:nvPr>
            <p:ph type="ftr" sz="quarter" idx="3"/>
          </p:nvPr>
        </p:nvSpPr>
        <p:spPr>
          <a:xfrm>
            <a:off x="3124200" y="6245225"/>
            <a:ext cx="2895600" cy="476250"/>
          </a:xfrm>
        </p:spPr>
        <p:txBody>
          <a:bodyPr/>
          <a:lstStyle>
            <a:lvl1pPr>
              <a:defRPr/>
            </a:lvl1pPr>
          </a:lstStyle>
          <a:p>
            <a:endParaRPr lang="en-US" dirty="0">
              <a:solidFill>
                <a:srgbClr val="000000"/>
              </a:solidFill>
            </a:endParaRPr>
          </a:p>
        </p:txBody>
      </p:sp>
      <p:sp>
        <p:nvSpPr>
          <p:cNvPr id="71686" name="Rectangle 6"/>
          <p:cNvSpPr>
            <a:spLocks noGrp="1" noChangeArrowheads="1"/>
          </p:cNvSpPr>
          <p:nvPr>
            <p:ph type="sldNum" sz="quarter" idx="4"/>
          </p:nvPr>
        </p:nvSpPr>
        <p:spPr>
          <a:xfrm>
            <a:off x="6553200" y="6245225"/>
            <a:ext cx="2133600" cy="476250"/>
          </a:xfrm>
        </p:spPr>
        <p:txBody>
          <a:bodyPr/>
          <a:lstStyle>
            <a:lvl1pPr>
              <a:defRPr/>
            </a:lvl1pPr>
          </a:lstStyle>
          <a:p>
            <a:fld id="{6E17822B-BF2D-4455-A4CE-AAE846DEBD9E}" type="slidenum">
              <a:rPr lang="en-US">
                <a:solidFill>
                  <a:srgbClr val="000000"/>
                </a:solidFill>
              </a:rPr>
              <a:pPr/>
              <a:t>‹#›</a:t>
            </a:fld>
            <a:endParaRPr lang="en-US" dirty="0">
              <a:solidFill>
                <a:srgbClr val="000000"/>
              </a:solidFill>
            </a:endParaRPr>
          </a:p>
        </p:txBody>
      </p:sp>
      <p:sp>
        <p:nvSpPr>
          <p:cNvPr id="71695" name="AutoShape 15"/>
          <p:cNvSpPr>
            <a:spLocks noChangeArrowheads="1"/>
          </p:cNvSpPr>
          <p:nvPr/>
        </p:nvSpPr>
        <p:spPr bwMode="auto">
          <a:xfrm>
            <a:off x="885825" y="1438275"/>
            <a:ext cx="7391400" cy="4040188"/>
          </a:xfrm>
          <a:prstGeom prst="roundRect">
            <a:avLst>
              <a:gd name="adj" fmla="val 16667"/>
            </a:avLst>
          </a:prstGeom>
          <a:noFill/>
          <a:ln w="50800">
            <a:solidFill>
              <a:srgbClr val="F25F0E"/>
            </a:solidFill>
            <a:round/>
            <a:headEnd/>
            <a:tailEnd/>
          </a:ln>
          <a:effectLst/>
          <a:extLst>
            <a:ext uri="{909E8E84-426E-40dd-AFC4-6F175D3DCCD1}">
              <a14:hiddenFill xmlns="" xmlns:a14="http://schemas.microsoft.com/office/drawing/2010/main">
                <a:solidFill>
                  <a:srgbClr val="99CC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dirty="0">
              <a:solidFill>
                <a:srgbClr val="000000"/>
              </a:solidFill>
              <a:latin typeface="Times New Roman" pitchFamily="18" charset="0"/>
              <a:ea typeface="宋体" pitchFamily="2" charset="-122"/>
            </a:endParaRPr>
          </a:p>
        </p:txBody>
      </p:sp>
      <p:sp>
        <p:nvSpPr>
          <p:cNvPr id="71697" name="AutoShape 17"/>
          <p:cNvSpPr>
            <a:spLocks noChangeArrowheads="1"/>
          </p:cNvSpPr>
          <p:nvPr/>
        </p:nvSpPr>
        <p:spPr bwMode="blackWhite">
          <a:xfrm>
            <a:off x="0" y="752475"/>
            <a:ext cx="8991600" cy="1828800"/>
          </a:xfrm>
          <a:custGeom>
            <a:avLst/>
            <a:gdLst>
              <a:gd name="G0" fmla="+- 1000 0 0"/>
              <a:gd name="G1" fmla="+- 1000 0 0"/>
              <a:gd name="G2" fmla="+- G0 0 G1"/>
              <a:gd name="G3" fmla="*/ G1 1 2"/>
              <a:gd name="G4" fmla="+- G0 0 G3"/>
              <a:gd name="T0" fmla="*/ 0 w 1000"/>
              <a:gd name="T1" fmla="*/ 0 h 1000"/>
              <a:gd name="T2" fmla="*/ 4416 w 1000"/>
              <a:gd name="T3" fmla="*/ 0 h 1000"/>
              <a:gd name="T4" fmla="*/ 4917 w 1000"/>
              <a:gd name="T5" fmla="*/ 500 h 1000"/>
              <a:gd name="T6" fmla="*/ 4417 w 1000"/>
              <a:gd name="T7" fmla="*/ 1000 h 1000"/>
              <a:gd name="T8" fmla="*/ 0 w 1000"/>
              <a:gd name="T9" fmla="*/ 1000 h 1000"/>
              <a:gd name="T10" fmla="*/ 0 w 1000"/>
              <a:gd name="T11" fmla="*/ 0 h 1000"/>
              <a:gd name="T12" fmla="*/ G4 w 1000"/>
              <a:gd name="T13" fmla="*/ G1 h 1000"/>
            </a:gdLst>
            <a:ahLst/>
            <a:cxnLst>
              <a:cxn ang="0">
                <a:pos x="T0" y="T1"/>
              </a:cxn>
              <a:cxn ang="0">
                <a:pos x="T2" y="T3"/>
              </a:cxn>
              <a:cxn ang="0">
                <a:pos x="T4" y="T5"/>
              </a:cxn>
              <a:cxn ang="0">
                <a:pos x="T6" y="T7"/>
              </a:cxn>
              <a:cxn ang="0">
                <a:pos x="T8" y="T9"/>
              </a:cxn>
            </a:cxnLst>
            <a:rect l="T10" t="T11" r="T12" b="T13"/>
            <a:pathLst>
              <a:path w="4917" h="1000">
                <a:moveTo>
                  <a:pt x="0" y="0"/>
                </a:moveTo>
                <a:lnTo>
                  <a:pt x="4416" y="0"/>
                </a:lnTo>
                <a:cubicBezTo>
                  <a:pt x="4693" y="0"/>
                  <a:pt x="4917" y="223"/>
                  <a:pt x="4917" y="500"/>
                </a:cubicBezTo>
                <a:cubicBezTo>
                  <a:pt x="4917" y="776"/>
                  <a:pt x="4693" y="999"/>
                  <a:pt x="4417" y="1000"/>
                </a:cubicBezTo>
                <a:lnTo>
                  <a:pt x="0" y="1000"/>
                </a:lnTo>
                <a:close/>
              </a:path>
            </a:pathLst>
          </a:custGeom>
          <a:solidFill>
            <a:srgbClr val="252571"/>
          </a:solidFill>
          <a:ln>
            <a:noFill/>
          </a:ln>
          <a:extLst/>
        </p:spPr>
        <p:txBody>
          <a:bodyPr/>
          <a:lstStyle/>
          <a:p>
            <a:pPr eaLnBrk="1" hangingPunct="1"/>
            <a:endParaRPr lang="en-US" sz="2400" dirty="0">
              <a:solidFill>
                <a:srgbClr val="000000"/>
              </a:solidFill>
              <a:latin typeface="Times New Roman" pitchFamily="18" charset="0"/>
              <a:ea typeface="宋体" pitchFamily="2" charset="-122"/>
            </a:endParaRPr>
          </a:p>
        </p:txBody>
      </p:sp>
      <p:sp>
        <p:nvSpPr>
          <p:cNvPr id="71698" name="Line 18"/>
          <p:cNvSpPr>
            <a:spLocks noChangeShapeType="1"/>
          </p:cNvSpPr>
          <p:nvPr/>
        </p:nvSpPr>
        <p:spPr bwMode="auto">
          <a:xfrm>
            <a:off x="0" y="2428875"/>
            <a:ext cx="8305800" cy="0"/>
          </a:xfrm>
          <a:prstGeom prst="line">
            <a:avLst/>
          </a:prstGeom>
          <a:noFill/>
          <a:ln w="50800">
            <a:solidFill>
              <a:srgbClr val="F25F0E"/>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b="1" dirty="0">
              <a:solidFill>
                <a:srgbClr val="000000"/>
              </a:solidFill>
            </a:endParaRPr>
          </a:p>
        </p:txBody>
      </p:sp>
      <p:sp>
        <p:nvSpPr>
          <p:cNvPr id="4" name="Title 3"/>
          <p:cNvSpPr>
            <a:spLocks noGrp="1"/>
          </p:cNvSpPr>
          <p:nvPr>
            <p:ph type="title"/>
          </p:nvPr>
        </p:nvSpPr>
        <p:spPr>
          <a:xfrm>
            <a:off x="466725" y="752475"/>
            <a:ext cx="8229600" cy="167640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85609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61"/>
          <p:cNvSpPr>
            <a:spLocks noGrp="1" noChangeArrowheads="1"/>
          </p:cNvSpPr>
          <p:nvPr>
            <p:ph type="sldNum" sz="quarter" idx="10"/>
          </p:nvPr>
        </p:nvSpPr>
        <p:spPr/>
        <p:txBody>
          <a:bodyPr/>
          <a:lstStyle>
            <a:lvl1pPr>
              <a:defRPr/>
            </a:lvl1pPr>
          </a:lstStyle>
          <a:p>
            <a:r>
              <a:rPr lang="en-US" altLang="en-US"/>
              <a:t>Slide </a:t>
            </a:r>
            <a:fld id="{F9799354-4C5A-44B2-8FBB-DB292BE47B6D}" type="slidenum">
              <a:rPr lang="en-US" altLang="en-US"/>
              <a:pPr/>
              <a:t>‹#›</a:t>
            </a:fld>
            <a:r>
              <a:rPr lang="en-US" altLang="en-US"/>
              <a:t> | © 2012 | All Rights Reserved | www.rutgerscps.org</a:t>
            </a:r>
          </a:p>
          <a:p>
            <a:endParaRPr lang="en-US" altLang="en-US"/>
          </a:p>
        </p:txBody>
      </p:sp>
    </p:spTree>
    <p:extLst>
      <p:ext uri="{BB962C8B-B14F-4D97-AF65-F5344CB8AC3E}">
        <p14:creationId xmlns:p14="http://schemas.microsoft.com/office/powerpoint/2010/main" val="2447076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61"/>
          <p:cNvSpPr>
            <a:spLocks noGrp="1" noChangeArrowheads="1"/>
          </p:cNvSpPr>
          <p:nvPr>
            <p:ph type="sldNum" sz="quarter" idx="10"/>
          </p:nvPr>
        </p:nvSpPr>
        <p:spPr/>
        <p:txBody>
          <a:bodyPr/>
          <a:lstStyle>
            <a:lvl1pPr>
              <a:defRPr/>
            </a:lvl1pPr>
          </a:lstStyle>
          <a:p>
            <a:r>
              <a:rPr lang="en-US" altLang="en-US"/>
              <a:t>Slide </a:t>
            </a:r>
            <a:fld id="{B4205EB4-744F-4962-A82A-E1371A9A2DF4}" type="slidenum">
              <a:rPr lang="en-US" altLang="en-US"/>
              <a:pPr/>
              <a:t>‹#›</a:t>
            </a:fld>
            <a:r>
              <a:rPr lang="en-US" altLang="en-US"/>
              <a:t> | © 2012 | All Rights Reserved | www.rutgerscps.org</a:t>
            </a:r>
          </a:p>
          <a:p>
            <a:endParaRPr lang="en-US" altLang="en-US"/>
          </a:p>
        </p:txBody>
      </p:sp>
    </p:spTree>
    <p:extLst>
      <p:ext uri="{BB962C8B-B14F-4D97-AF65-F5344CB8AC3E}">
        <p14:creationId xmlns:p14="http://schemas.microsoft.com/office/powerpoint/2010/main" val="1899628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61"/>
          <p:cNvSpPr>
            <a:spLocks noGrp="1" noChangeArrowheads="1"/>
          </p:cNvSpPr>
          <p:nvPr>
            <p:ph type="sldNum" sz="quarter" idx="10"/>
          </p:nvPr>
        </p:nvSpPr>
        <p:spPr/>
        <p:txBody>
          <a:bodyPr/>
          <a:lstStyle>
            <a:lvl1pPr>
              <a:defRPr/>
            </a:lvl1pPr>
          </a:lstStyle>
          <a:p>
            <a:r>
              <a:rPr lang="en-US" altLang="en-US"/>
              <a:t>Slide </a:t>
            </a:r>
            <a:fld id="{6547F483-8494-4087-8359-897767172C45}" type="slidenum">
              <a:rPr lang="en-US" altLang="en-US"/>
              <a:pPr/>
              <a:t>‹#›</a:t>
            </a:fld>
            <a:r>
              <a:rPr lang="en-US" altLang="en-US"/>
              <a:t> | © 2010 | All Rights Reserved | www.riskterrainmodeling.com</a:t>
            </a:r>
          </a:p>
          <a:p>
            <a:endParaRPr lang="en-US" altLang="en-US"/>
          </a:p>
        </p:txBody>
      </p:sp>
    </p:spTree>
    <p:extLst>
      <p:ext uri="{BB962C8B-B14F-4D97-AF65-F5344CB8AC3E}">
        <p14:creationId xmlns:p14="http://schemas.microsoft.com/office/powerpoint/2010/main" val="2888772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7188" y="228600"/>
            <a:ext cx="2135187" cy="58705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5" y="228600"/>
            <a:ext cx="6253163" cy="58705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61"/>
          <p:cNvSpPr>
            <a:spLocks noGrp="1" noChangeArrowheads="1"/>
          </p:cNvSpPr>
          <p:nvPr>
            <p:ph type="sldNum" sz="quarter" idx="10"/>
          </p:nvPr>
        </p:nvSpPr>
        <p:spPr/>
        <p:txBody>
          <a:bodyPr/>
          <a:lstStyle>
            <a:lvl1pPr>
              <a:defRPr/>
            </a:lvl1pPr>
          </a:lstStyle>
          <a:p>
            <a:r>
              <a:rPr lang="en-US" altLang="en-US"/>
              <a:t>Slide </a:t>
            </a:r>
            <a:fld id="{D58E0684-0047-43C4-9309-6663009EF15B}" type="slidenum">
              <a:rPr lang="en-US" altLang="en-US"/>
              <a:pPr/>
              <a:t>‹#›</a:t>
            </a:fld>
            <a:r>
              <a:rPr lang="en-US" altLang="en-US"/>
              <a:t> | © 2010 | All Rights Reserved | www.riskterrainmodeling.com</a:t>
            </a:r>
          </a:p>
          <a:p>
            <a:endParaRPr lang="en-US" altLang="en-US"/>
          </a:p>
        </p:txBody>
      </p:sp>
    </p:spTree>
    <p:extLst>
      <p:ext uri="{BB962C8B-B14F-4D97-AF65-F5344CB8AC3E}">
        <p14:creationId xmlns:p14="http://schemas.microsoft.com/office/powerpoint/2010/main" val="1615565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4075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1625" y="1600200"/>
            <a:ext cx="4194175" cy="44989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194175" cy="44989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61"/>
          <p:cNvSpPr>
            <a:spLocks noGrp="1" noChangeArrowheads="1"/>
          </p:cNvSpPr>
          <p:nvPr>
            <p:ph type="sldNum" sz="quarter" idx="10"/>
          </p:nvPr>
        </p:nvSpPr>
        <p:spPr/>
        <p:txBody>
          <a:bodyPr/>
          <a:lstStyle>
            <a:lvl1pPr>
              <a:defRPr/>
            </a:lvl1pPr>
          </a:lstStyle>
          <a:p>
            <a:r>
              <a:rPr lang="en-US" altLang="en-US"/>
              <a:t>Slide </a:t>
            </a:r>
            <a:fld id="{3B18D46A-095B-4E54-A888-359DEAF02EB6}" type="slidenum">
              <a:rPr lang="en-US" altLang="en-US"/>
              <a:pPr/>
              <a:t>‹#›</a:t>
            </a:fld>
            <a:r>
              <a:rPr lang="en-US" altLang="en-US"/>
              <a:t> | © 2012 | All Rights Reserved | www.rutgerscps.org</a:t>
            </a:r>
          </a:p>
          <a:p>
            <a:endParaRPr lang="en-US" altLang="en-US"/>
          </a:p>
        </p:txBody>
      </p:sp>
    </p:spTree>
    <p:extLst>
      <p:ext uri="{BB962C8B-B14F-4D97-AF65-F5344CB8AC3E}">
        <p14:creationId xmlns:p14="http://schemas.microsoft.com/office/powerpoint/2010/main" val="21825286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40750" cy="11430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301625" y="1600200"/>
            <a:ext cx="4194175" cy="4498975"/>
          </a:xfrm>
        </p:spPr>
        <p:txBody>
          <a:bodyPr/>
          <a:lstStyle/>
          <a:p>
            <a:pPr lvl="0"/>
            <a:endParaRPr lang="en-US" noProof="0" smtClean="0"/>
          </a:p>
        </p:txBody>
      </p:sp>
      <p:sp>
        <p:nvSpPr>
          <p:cNvPr id="4" name="Text Placeholder 3"/>
          <p:cNvSpPr>
            <a:spLocks noGrp="1"/>
          </p:cNvSpPr>
          <p:nvPr>
            <p:ph type="body" sz="half" idx="2"/>
          </p:nvPr>
        </p:nvSpPr>
        <p:spPr>
          <a:xfrm>
            <a:off x="4648200" y="1600200"/>
            <a:ext cx="4194175" cy="44989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61"/>
          <p:cNvSpPr>
            <a:spLocks noGrp="1" noChangeArrowheads="1"/>
          </p:cNvSpPr>
          <p:nvPr>
            <p:ph type="sldNum" sz="quarter" idx="10"/>
          </p:nvPr>
        </p:nvSpPr>
        <p:spPr>
          <a:ln/>
        </p:spPr>
        <p:txBody>
          <a:bodyPr/>
          <a:lstStyle>
            <a:lvl1pPr>
              <a:defRPr/>
            </a:lvl1pPr>
          </a:lstStyle>
          <a:p>
            <a:r>
              <a:rPr lang="en-US" altLang="en-US"/>
              <a:t>Slide </a:t>
            </a:r>
            <a:fld id="{5F2F9D3C-AF56-471E-98F6-BC4891FC7248}" type="slidenum">
              <a:rPr lang="en-US" altLang="en-US"/>
              <a:pPr/>
              <a:t>‹#›</a:t>
            </a:fld>
            <a:r>
              <a:rPr lang="en-US" altLang="en-US"/>
              <a:t> | © 2012 | All Rights Reserved | www.rutgerscps.org</a:t>
            </a:r>
          </a:p>
        </p:txBody>
      </p:sp>
    </p:spTree>
    <p:extLst>
      <p:ext uri="{BB962C8B-B14F-4D97-AF65-F5344CB8AC3E}">
        <p14:creationId xmlns:p14="http://schemas.microsoft.com/office/powerpoint/2010/main" val="404160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6011"/>
            <a:ext cx="8229600" cy="1143000"/>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1" y="1600200"/>
            <a:ext cx="8229600" cy="47974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Date Placeholder 9"/>
          <p:cNvSpPr>
            <a:spLocks noGrp="1"/>
          </p:cNvSpPr>
          <p:nvPr>
            <p:ph type="dt" sz="half" idx="10"/>
          </p:nvPr>
        </p:nvSpPr>
        <p:spPr>
          <a:xfrm>
            <a:off x="457200" y="6515824"/>
            <a:ext cx="2133600" cy="476250"/>
          </a:xfrm>
        </p:spPr>
        <p:txBody>
          <a:bodyPr/>
          <a:lstStyle/>
          <a:p>
            <a:fld id="{D742D075-687D-4668-B5AD-6CBC50EA69C0}" type="datetime1">
              <a:rPr lang="en-US" smtClean="0"/>
              <a:t>9/12/2014</a:t>
            </a:fld>
            <a:endParaRPr lang="en-US" dirty="0"/>
          </a:p>
        </p:txBody>
      </p:sp>
      <p:sp>
        <p:nvSpPr>
          <p:cNvPr id="11" name="Footer Placeholder 10"/>
          <p:cNvSpPr>
            <a:spLocks noGrp="1"/>
          </p:cNvSpPr>
          <p:nvPr>
            <p:ph type="ftr" sz="quarter" idx="11"/>
          </p:nvPr>
        </p:nvSpPr>
        <p:spPr>
          <a:xfrm>
            <a:off x="2667000" y="6515824"/>
            <a:ext cx="3810000" cy="476250"/>
          </a:xfrm>
        </p:spPr>
        <p:txBody>
          <a:bodyPr/>
          <a:lstStyle/>
          <a:p>
            <a:endParaRPr lang="en-US" dirty="0"/>
          </a:p>
        </p:txBody>
      </p:sp>
      <p:sp>
        <p:nvSpPr>
          <p:cNvPr id="12" name="Slide Number Placeholder 11"/>
          <p:cNvSpPr>
            <a:spLocks noGrp="1"/>
          </p:cNvSpPr>
          <p:nvPr>
            <p:ph type="sldNum" sz="quarter" idx="12"/>
          </p:nvPr>
        </p:nvSpPr>
        <p:spPr>
          <a:xfrm>
            <a:off x="6840538" y="6507887"/>
            <a:ext cx="2133600" cy="476250"/>
          </a:xfrm>
        </p:spPr>
        <p:txBody>
          <a:bodyPr/>
          <a:lstStyle/>
          <a:p>
            <a:fld id="{0DB00954-739D-4DE9-90DF-A167A549D968}" type="slidenum">
              <a:rPr lang="en-US" smtClean="0"/>
              <a:pPr/>
              <a:t>‹#›</a:t>
            </a:fld>
            <a:endParaRPr lang="en-US" dirty="0"/>
          </a:p>
        </p:txBody>
      </p:sp>
    </p:spTree>
    <p:extLst>
      <p:ext uri="{BB962C8B-B14F-4D97-AF65-F5344CB8AC3E}">
        <p14:creationId xmlns:p14="http://schemas.microsoft.com/office/powerpoint/2010/main" val="155708619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1422400"/>
            <a:ext cx="9147175" cy="5435600"/>
            <a:chOff x="0" y="896"/>
            <a:chExt cx="5762" cy="3424"/>
          </a:xfrm>
        </p:grpSpPr>
        <p:grpSp>
          <p:nvGrpSpPr>
            <p:cNvPr id="5" name="Group 3"/>
            <p:cNvGrpSpPr>
              <a:grpSpLocks/>
            </p:cNvGrpSpPr>
            <p:nvPr userDrawn="1"/>
          </p:nvGrpSpPr>
          <p:grpSpPr bwMode="auto">
            <a:xfrm>
              <a:off x="20" y="896"/>
              <a:ext cx="5742" cy="3424"/>
              <a:chOff x="20" y="896"/>
              <a:chExt cx="5742" cy="3424"/>
            </a:xfrm>
          </p:grpSpPr>
          <p:sp>
            <p:nvSpPr>
              <p:cNvPr id="142" name="Freeform 4"/>
              <p:cNvSpPr>
                <a:spLocks/>
              </p:cNvSpPr>
              <p:nvPr userDrawn="1"/>
            </p:nvSpPr>
            <p:spPr bwMode="hidden">
              <a:xfrm>
                <a:off x="1399" y="1116"/>
                <a:ext cx="2815" cy="2110"/>
              </a:xfrm>
              <a:custGeom>
                <a:avLst/>
                <a:gdLst>
                  <a:gd name="T0" fmla="*/ 950 w 2815"/>
                  <a:gd name="T1" fmla="*/ 85 h 2110"/>
                  <a:gd name="T2" fmla="*/ 628 w 2815"/>
                  <a:gd name="T3" fmla="*/ 438 h 2110"/>
                  <a:gd name="T4" fmla="*/ 66 w 2815"/>
                  <a:gd name="T5" fmla="*/ 471 h 2110"/>
                  <a:gd name="T6" fmla="*/ 0 w 2815"/>
                  <a:gd name="T7" fmla="*/ 627 h 2110"/>
                  <a:gd name="T8" fmla="*/ 372 w 2815"/>
                  <a:gd name="T9" fmla="*/ 1026 h 2110"/>
                  <a:gd name="T10" fmla="*/ 611 w 2815"/>
                  <a:gd name="T11" fmla="*/ 902 h 2110"/>
                  <a:gd name="T12" fmla="*/ 992 w 2815"/>
                  <a:gd name="T13" fmla="*/ 1085 h 2110"/>
                  <a:gd name="T14" fmla="*/ 1116 w 2815"/>
                  <a:gd name="T15" fmla="*/ 1339 h 2110"/>
                  <a:gd name="T16" fmla="*/ 1083 w 2815"/>
                  <a:gd name="T17" fmla="*/ 1450 h 2110"/>
                  <a:gd name="T18" fmla="*/ 1124 w 2815"/>
                  <a:gd name="T19" fmla="*/ 1659 h 2110"/>
                  <a:gd name="T20" fmla="*/ 1149 w 2815"/>
                  <a:gd name="T21" fmla="*/ 1999 h 2110"/>
                  <a:gd name="T22" fmla="*/ 1463 w 2815"/>
                  <a:gd name="T23" fmla="*/ 2110 h 2110"/>
                  <a:gd name="T24" fmla="*/ 1686 w 2815"/>
                  <a:gd name="T25" fmla="*/ 2025 h 2110"/>
                  <a:gd name="T26" fmla="*/ 1603 w 2815"/>
                  <a:gd name="T27" fmla="*/ 1777 h 2110"/>
                  <a:gd name="T28" fmla="*/ 1991 w 2815"/>
                  <a:gd name="T29" fmla="*/ 1555 h 2110"/>
                  <a:gd name="T30" fmla="*/ 2281 w 2815"/>
                  <a:gd name="T31" fmla="*/ 1542 h 2110"/>
                  <a:gd name="T32" fmla="*/ 2446 w 2815"/>
                  <a:gd name="T33" fmla="*/ 1359 h 2110"/>
                  <a:gd name="T34" fmla="*/ 2361 w 2815"/>
                  <a:gd name="T35" fmla="*/ 1001 h 2110"/>
                  <a:gd name="T36" fmla="*/ 2606 w 2815"/>
                  <a:gd name="T37" fmla="*/ 893 h 2110"/>
                  <a:gd name="T38" fmla="*/ 2815 w 2815"/>
                  <a:gd name="T39" fmla="*/ 454 h 2110"/>
                  <a:gd name="T40" fmla="*/ 2518 w 2815"/>
                  <a:gd name="T41" fmla="*/ 0 h 21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815" h="2110">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w="15240"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43" name="Freeform 5"/>
              <p:cNvSpPr>
                <a:spLocks/>
              </p:cNvSpPr>
              <p:nvPr userDrawn="1"/>
            </p:nvSpPr>
            <p:spPr bwMode="hidden">
              <a:xfrm>
                <a:off x="672" y="1116"/>
                <a:ext cx="3966" cy="2366"/>
              </a:xfrm>
              <a:custGeom>
                <a:avLst/>
                <a:gdLst>
                  <a:gd name="T0" fmla="*/ 1423 w 3966"/>
                  <a:gd name="T1" fmla="*/ 65 h 2366"/>
                  <a:gd name="T2" fmla="*/ 1148 w 3966"/>
                  <a:gd name="T3" fmla="*/ 262 h 2366"/>
                  <a:gd name="T4" fmla="*/ 934 w 3966"/>
                  <a:gd name="T5" fmla="*/ 216 h 2366"/>
                  <a:gd name="T6" fmla="*/ 529 w 3966"/>
                  <a:gd name="T7" fmla="*/ 314 h 2366"/>
                  <a:gd name="T8" fmla="*/ 174 w 3966"/>
                  <a:gd name="T9" fmla="*/ 327 h 2366"/>
                  <a:gd name="T10" fmla="*/ 0 w 3966"/>
                  <a:gd name="T11" fmla="*/ 628 h 2366"/>
                  <a:gd name="T12" fmla="*/ 91 w 3966"/>
                  <a:gd name="T13" fmla="*/ 726 h 2366"/>
                  <a:gd name="T14" fmla="*/ 231 w 3966"/>
                  <a:gd name="T15" fmla="*/ 654 h 2366"/>
                  <a:gd name="T16" fmla="*/ 430 w 3966"/>
                  <a:gd name="T17" fmla="*/ 687 h 2366"/>
                  <a:gd name="T18" fmla="*/ 504 w 3966"/>
                  <a:gd name="T19" fmla="*/ 850 h 2366"/>
                  <a:gd name="T20" fmla="*/ 347 w 3966"/>
                  <a:gd name="T21" fmla="*/ 1020 h 2366"/>
                  <a:gd name="T22" fmla="*/ 529 w 3966"/>
                  <a:gd name="T23" fmla="*/ 1144 h 2366"/>
                  <a:gd name="T24" fmla="*/ 727 w 3966"/>
                  <a:gd name="T25" fmla="*/ 1105 h 2366"/>
                  <a:gd name="T26" fmla="*/ 901 w 3966"/>
                  <a:gd name="T27" fmla="*/ 1216 h 2366"/>
                  <a:gd name="T28" fmla="*/ 1256 w 3966"/>
                  <a:gd name="T29" fmla="*/ 1229 h 2366"/>
                  <a:gd name="T30" fmla="*/ 1611 w 3966"/>
                  <a:gd name="T31" fmla="*/ 1425 h 2366"/>
                  <a:gd name="T32" fmla="*/ 1694 w 3966"/>
                  <a:gd name="T33" fmla="*/ 1673 h 2366"/>
                  <a:gd name="T34" fmla="*/ 1619 w 3966"/>
                  <a:gd name="T35" fmla="*/ 2118 h 2366"/>
                  <a:gd name="T36" fmla="*/ 1694 w 3966"/>
                  <a:gd name="T37" fmla="*/ 2268 h 2366"/>
                  <a:gd name="T38" fmla="*/ 2132 w 3966"/>
                  <a:gd name="T39" fmla="*/ 2242 h 2366"/>
                  <a:gd name="T40" fmla="*/ 2289 w 3966"/>
                  <a:gd name="T41" fmla="*/ 2366 h 2366"/>
                  <a:gd name="T42" fmla="*/ 2594 w 3966"/>
                  <a:gd name="T43" fmla="*/ 2046 h 2366"/>
                  <a:gd name="T44" fmla="*/ 2537 w 3966"/>
                  <a:gd name="T45" fmla="*/ 1817 h 2366"/>
                  <a:gd name="T46" fmla="*/ 2818 w 3966"/>
                  <a:gd name="T47" fmla="*/ 1673 h 2366"/>
                  <a:gd name="T48" fmla="*/ 3016 w 3966"/>
                  <a:gd name="T49" fmla="*/ 1719 h 2366"/>
                  <a:gd name="T50" fmla="*/ 3280 w 3966"/>
                  <a:gd name="T51" fmla="*/ 1615 h 2366"/>
                  <a:gd name="T52" fmla="*/ 3405 w 3966"/>
                  <a:gd name="T53" fmla="*/ 1174 h 2366"/>
                  <a:gd name="T54" fmla="*/ 3643 w 3966"/>
                  <a:gd name="T55" fmla="*/ 922 h 2366"/>
                  <a:gd name="T56" fmla="*/ 3966 w 3966"/>
                  <a:gd name="T57" fmla="*/ 896 h 2366"/>
                  <a:gd name="T58" fmla="*/ 3908 w 3966"/>
                  <a:gd name="T59" fmla="*/ 733 h 2366"/>
                  <a:gd name="T60" fmla="*/ 3669 w 3966"/>
                  <a:gd name="T61" fmla="*/ 563 h 2366"/>
                  <a:gd name="T62" fmla="*/ 3817 w 3966"/>
                  <a:gd name="T63" fmla="*/ 210 h 2366"/>
                  <a:gd name="T64" fmla="*/ 3590 w 3966"/>
                  <a:gd name="T65" fmla="*/ 0 h 23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66" h="23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w="16510"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44" name="Freeform 6"/>
              <p:cNvSpPr>
                <a:spLocks/>
              </p:cNvSpPr>
              <p:nvPr userDrawn="1"/>
            </p:nvSpPr>
            <p:spPr bwMode="hidden">
              <a:xfrm>
                <a:off x="20" y="1069"/>
                <a:ext cx="5732" cy="3107"/>
              </a:xfrm>
              <a:custGeom>
                <a:avLst/>
                <a:gdLst>
                  <a:gd name="T0" fmla="*/ 81 w 5732"/>
                  <a:gd name="T1" fmla="*/ 0 h 3107"/>
                  <a:gd name="T2" fmla="*/ 133 w 5732"/>
                  <a:gd name="T3" fmla="*/ 328 h 3107"/>
                  <a:gd name="T4" fmla="*/ 0 w 5732"/>
                  <a:gd name="T5" fmla="*/ 666 h 3107"/>
                  <a:gd name="T6" fmla="*/ 83 w 5732"/>
                  <a:gd name="T7" fmla="*/ 1221 h 3107"/>
                  <a:gd name="T8" fmla="*/ 413 w 5732"/>
                  <a:gd name="T9" fmla="*/ 1515 h 3107"/>
                  <a:gd name="T10" fmla="*/ 881 w 5732"/>
                  <a:gd name="T11" fmla="*/ 1700 h 3107"/>
                  <a:gd name="T12" fmla="*/ 1440 w 5732"/>
                  <a:gd name="T13" fmla="*/ 1651 h 3107"/>
                  <a:gd name="T14" fmla="*/ 1755 w 5732"/>
                  <a:gd name="T15" fmla="*/ 1940 h 3107"/>
                  <a:gd name="T16" fmla="*/ 1653 w 5732"/>
                  <a:gd name="T17" fmla="*/ 2126 h 3107"/>
                  <a:gd name="T18" fmla="*/ 1136 w 5732"/>
                  <a:gd name="T19" fmla="*/ 2142 h 3107"/>
                  <a:gd name="T20" fmla="*/ 911 w 5732"/>
                  <a:gd name="T21" fmla="*/ 2021 h 3107"/>
                  <a:gd name="T22" fmla="*/ 739 w 5732"/>
                  <a:gd name="T23" fmla="*/ 2142 h 3107"/>
                  <a:gd name="T24" fmla="*/ 954 w 5732"/>
                  <a:gd name="T25" fmla="*/ 2524 h 3107"/>
                  <a:gd name="T26" fmla="*/ 973 w 5732"/>
                  <a:gd name="T27" fmla="*/ 2905 h 3107"/>
                  <a:gd name="T28" fmla="*/ 1511 w 5732"/>
                  <a:gd name="T29" fmla="*/ 3107 h 3107"/>
                  <a:gd name="T30" fmla="*/ 1644 w 5732"/>
                  <a:gd name="T31" fmla="*/ 2922 h 3107"/>
                  <a:gd name="T32" fmla="*/ 2077 w 5732"/>
                  <a:gd name="T33" fmla="*/ 2797 h 3107"/>
                  <a:gd name="T34" fmla="*/ 2610 w 5732"/>
                  <a:gd name="T35" fmla="*/ 2962 h 3107"/>
                  <a:gd name="T36" fmla="*/ 3222 w 5732"/>
                  <a:gd name="T37" fmla="*/ 2812 h 3107"/>
                  <a:gd name="T38" fmla="*/ 3443 w 5732"/>
                  <a:gd name="T39" fmla="*/ 2922 h 3107"/>
                  <a:gd name="T40" fmla="*/ 3861 w 5732"/>
                  <a:gd name="T41" fmla="*/ 2648 h 3107"/>
                  <a:gd name="T42" fmla="*/ 4125 w 5732"/>
                  <a:gd name="T43" fmla="*/ 2311 h 3107"/>
                  <a:gd name="T44" fmla="*/ 4369 w 5732"/>
                  <a:gd name="T45" fmla="*/ 2318 h 3107"/>
                  <a:gd name="T46" fmla="*/ 4554 w 5732"/>
                  <a:gd name="T47" fmla="*/ 2445 h 3107"/>
                  <a:gd name="T48" fmla="*/ 5015 w 5732"/>
                  <a:gd name="T49" fmla="*/ 2142 h 3107"/>
                  <a:gd name="T50" fmla="*/ 5404 w 5732"/>
                  <a:gd name="T51" fmla="*/ 2185 h 3107"/>
                  <a:gd name="T52" fmla="*/ 5732 w 5732"/>
                  <a:gd name="T53" fmla="*/ 2069 h 310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732" h="3107">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w="16510"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45" name="Freeform 7"/>
              <p:cNvSpPr>
                <a:spLocks/>
              </p:cNvSpPr>
              <p:nvPr userDrawn="1"/>
            </p:nvSpPr>
            <p:spPr bwMode="hidden">
              <a:xfrm>
                <a:off x="242" y="1145"/>
                <a:ext cx="5512" cy="2760"/>
              </a:xfrm>
              <a:custGeom>
                <a:avLst/>
                <a:gdLst>
                  <a:gd name="T0" fmla="*/ 240 w 5512"/>
                  <a:gd name="T1" fmla="*/ 0 h 2760"/>
                  <a:gd name="T2" fmla="*/ 0 w 5512"/>
                  <a:gd name="T3" fmla="*/ 336 h 2760"/>
                  <a:gd name="T4" fmla="*/ 82 w 5512"/>
                  <a:gd name="T5" fmla="*/ 821 h 2760"/>
                  <a:gd name="T6" fmla="*/ 243 w 5512"/>
                  <a:gd name="T7" fmla="*/ 873 h 2760"/>
                  <a:gd name="T8" fmla="*/ 473 w 5512"/>
                  <a:gd name="T9" fmla="*/ 1087 h 2760"/>
                  <a:gd name="T10" fmla="*/ 557 w 5512"/>
                  <a:gd name="T11" fmla="*/ 1441 h 2760"/>
                  <a:gd name="T12" fmla="*/ 839 w 5512"/>
                  <a:gd name="T13" fmla="*/ 1499 h 2760"/>
                  <a:gd name="T14" fmla="*/ 1258 w 5512"/>
                  <a:gd name="T15" fmla="*/ 1349 h 2760"/>
                  <a:gd name="T16" fmla="*/ 1307 w 5512"/>
                  <a:gd name="T17" fmla="*/ 1493 h 2760"/>
                  <a:gd name="T18" fmla="*/ 1621 w 5512"/>
                  <a:gd name="T19" fmla="*/ 1513 h 2760"/>
                  <a:gd name="T20" fmla="*/ 1862 w 5512"/>
                  <a:gd name="T21" fmla="*/ 1865 h 2760"/>
                  <a:gd name="T22" fmla="*/ 1668 w 5512"/>
                  <a:gd name="T23" fmla="*/ 2166 h 2760"/>
                  <a:gd name="T24" fmla="*/ 1308 w 5512"/>
                  <a:gd name="T25" fmla="*/ 2217 h 2760"/>
                  <a:gd name="T26" fmla="*/ 992 w 5512"/>
                  <a:gd name="T27" fmla="*/ 2172 h 2760"/>
                  <a:gd name="T28" fmla="*/ 903 w 5512"/>
                  <a:gd name="T29" fmla="*/ 2244 h 2760"/>
                  <a:gd name="T30" fmla="*/ 1008 w 5512"/>
                  <a:gd name="T31" fmla="*/ 2415 h 2760"/>
                  <a:gd name="T32" fmla="*/ 992 w 5512"/>
                  <a:gd name="T33" fmla="*/ 2538 h 2760"/>
                  <a:gd name="T34" fmla="*/ 1137 w 5512"/>
                  <a:gd name="T35" fmla="*/ 2760 h 2760"/>
                  <a:gd name="T36" fmla="*/ 1661 w 5512"/>
                  <a:gd name="T37" fmla="*/ 2623 h 2760"/>
                  <a:gd name="T38" fmla="*/ 1725 w 5512"/>
                  <a:gd name="T39" fmla="*/ 2492 h 2760"/>
                  <a:gd name="T40" fmla="*/ 1895 w 5512"/>
                  <a:gd name="T41" fmla="*/ 2551 h 2760"/>
                  <a:gd name="T42" fmla="*/ 2338 w 5512"/>
                  <a:gd name="T43" fmla="*/ 2448 h 2760"/>
                  <a:gd name="T44" fmla="*/ 2443 w 5512"/>
                  <a:gd name="T45" fmla="*/ 2714 h 2760"/>
                  <a:gd name="T46" fmla="*/ 2870 w 5512"/>
                  <a:gd name="T47" fmla="*/ 2541 h 2760"/>
                  <a:gd name="T48" fmla="*/ 3264 w 5512"/>
                  <a:gd name="T49" fmla="*/ 2591 h 2760"/>
                  <a:gd name="T50" fmla="*/ 3522 w 5512"/>
                  <a:gd name="T51" fmla="*/ 2427 h 2760"/>
                  <a:gd name="T52" fmla="*/ 3594 w 5512"/>
                  <a:gd name="T53" fmla="*/ 2081 h 2760"/>
                  <a:gd name="T54" fmla="*/ 4013 w 5512"/>
                  <a:gd name="T55" fmla="*/ 2087 h 2760"/>
                  <a:gd name="T56" fmla="*/ 4070 w 5512"/>
                  <a:gd name="T57" fmla="*/ 1924 h 2760"/>
                  <a:gd name="T58" fmla="*/ 4239 w 5512"/>
                  <a:gd name="T59" fmla="*/ 1931 h 2760"/>
                  <a:gd name="T60" fmla="*/ 4465 w 5512"/>
                  <a:gd name="T61" fmla="*/ 2094 h 2760"/>
                  <a:gd name="T62" fmla="*/ 4836 w 5512"/>
                  <a:gd name="T63" fmla="*/ 1814 h 2760"/>
                  <a:gd name="T64" fmla="*/ 5225 w 5512"/>
                  <a:gd name="T65" fmla="*/ 1785 h 2760"/>
                  <a:gd name="T66" fmla="*/ 5367 w 5512"/>
                  <a:gd name="T67" fmla="*/ 1571 h 2760"/>
                  <a:gd name="T68" fmla="*/ 5512 w 5512"/>
                  <a:gd name="T69" fmla="*/ 1585 h 27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512" h="2760">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w="15240"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46" name="Freeform 8"/>
              <p:cNvSpPr>
                <a:spLocks/>
              </p:cNvSpPr>
              <p:nvPr userDrawn="1"/>
            </p:nvSpPr>
            <p:spPr bwMode="hidden">
              <a:xfrm>
                <a:off x="4840" y="984"/>
                <a:ext cx="790" cy="1189"/>
              </a:xfrm>
              <a:custGeom>
                <a:avLst/>
                <a:gdLst>
                  <a:gd name="T0" fmla="*/ 139 w 790"/>
                  <a:gd name="T1" fmla="*/ 0 h 1189"/>
                  <a:gd name="T2" fmla="*/ 210 w 790"/>
                  <a:gd name="T3" fmla="*/ 233 h 1189"/>
                  <a:gd name="T4" fmla="*/ 159 w 790"/>
                  <a:gd name="T5" fmla="*/ 643 h 1189"/>
                  <a:gd name="T6" fmla="*/ 454 w 790"/>
                  <a:gd name="T7" fmla="*/ 771 h 1189"/>
                  <a:gd name="T8" fmla="*/ 605 w 790"/>
                  <a:gd name="T9" fmla="*/ 1046 h 1189"/>
                  <a:gd name="T10" fmla="*/ 790 w 790"/>
                  <a:gd name="T11" fmla="*/ 1189 h 1189"/>
                  <a:gd name="T12" fmla="*/ 540 w 790"/>
                  <a:gd name="T13" fmla="*/ 1111 h 1189"/>
                  <a:gd name="T14" fmla="*/ 363 w 790"/>
                  <a:gd name="T15" fmla="*/ 883 h 1189"/>
                  <a:gd name="T16" fmla="*/ 139 w 790"/>
                  <a:gd name="T17" fmla="*/ 852 h 1189"/>
                  <a:gd name="T18" fmla="*/ 0 w 790"/>
                  <a:gd name="T19" fmla="*/ 499 h 1189"/>
                  <a:gd name="T20" fmla="*/ 48 w 790"/>
                  <a:gd name="T21" fmla="*/ 209 h 11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90" h="1189">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w="15240"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47" name="Freeform 9"/>
              <p:cNvSpPr>
                <a:spLocks/>
              </p:cNvSpPr>
              <p:nvPr userDrawn="1"/>
            </p:nvSpPr>
            <p:spPr bwMode="hidden">
              <a:xfrm>
                <a:off x="5173" y="896"/>
                <a:ext cx="579" cy="1117"/>
              </a:xfrm>
              <a:custGeom>
                <a:avLst/>
                <a:gdLst>
                  <a:gd name="T0" fmla="*/ 0 w 579"/>
                  <a:gd name="T1" fmla="*/ 0 h 1117"/>
                  <a:gd name="T2" fmla="*/ 128 w 579"/>
                  <a:gd name="T3" fmla="*/ 328 h 1117"/>
                  <a:gd name="T4" fmla="*/ 9 w 579"/>
                  <a:gd name="T5" fmla="*/ 659 h 1117"/>
                  <a:gd name="T6" fmla="*/ 40 w 579"/>
                  <a:gd name="T7" fmla="*/ 763 h 1117"/>
                  <a:gd name="T8" fmla="*/ 234 w 579"/>
                  <a:gd name="T9" fmla="*/ 739 h 1117"/>
                  <a:gd name="T10" fmla="*/ 344 w 579"/>
                  <a:gd name="T11" fmla="*/ 1055 h 1117"/>
                  <a:gd name="T12" fmla="*/ 579 w 579"/>
                  <a:gd name="T13" fmla="*/ 1117 h 11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9" h="1117">
                    <a:moveTo>
                      <a:pt x="0" y="0"/>
                    </a:moveTo>
                    <a:lnTo>
                      <a:pt x="128" y="328"/>
                    </a:lnTo>
                    <a:lnTo>
                      <a:pt x="9" y="659"/>
                    </a:lnTo>
                    <a:lnTo>
                      <a:pt x="40" y="763"/>
                    </a:lnTo>
                    <a:lnTo>
                      <a:pt x="234" y="739"/>
                    </a:lnTo>
                    <a:lnTo>
                      <a:pt x="344" y="1055"/>
                    </a:lnTo>
                    <a:lnTo>
                      <a:pt x="579" y="1117"/>
                    </a:lnTo>
                  </a:path>
                </a:pathLst>
              </a:custGeom>
              <a:noFill/>
              <a:ln w="16510"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48" name="Freeform 10"/>
              <p:cNvSpPr>
                <a:spLocks/>
              </p:cNvSpPr>
              <p:nvPr userDrawn="1"/>
            </p:nvSpPr>
            <p:spPr bwMode="hidden">
              <a:xfrm>
                <a:off x="3291" y="968"/>
                <a:ext cx="2471" cy="2396"/>
              </a:xfrm>
              <a:custGeom>
                <a:avLst/>
                <a:gdLst>
                  <a:gd name="T0" fmla="*/ 1118 w 2471"/>
                  <a:gd name="T1" fmla="*/ 0 h 2396"/>
                  <a:gd name="T2" fmla="*/ 1179 w 2471"/>
                  <a:gd name="T3" fmla="*/ 225 h 2396"/>
                  <a:gd name="T4" fmla="*/ 1393 w 2471"/>
                  <a:gd name="T5" fmla="*/ 339 h 2396"/>
                  <a:gd name="T6" fmla="*/ 1404 w 2471"/>
                  <a:gd name="T7" fmla="*/ 548 h 2396"/>
                  <a:gd name="T8" fmla="*/ 1342 w 2471"/>
                  <a:gd name="T9" fmla="*/ 732 h 2396"/>
                  <a:gd name="T10" fmla="*/ 1434 w 2471"/>
                  <a:gd name="T11" fmla="*/ 925 h 2396"/>
                  <a:gd name="T12" fmla="*/ 1455 w 2471"/>
                  <a:gd name="T13" fmla="*/ 1109 h 2396"/>
                  <a:gd name="T14" fmla="*/ 1311 w 2471"/>
                  <a:gd name="T15" fmla="*/ 1142 h 2396"/>
                  <a:gd name="T16" fmla="*/ 926 w 2471"/>
                  <a:gd name="T17" fmla="*/ 1384 h 2396"/>
                  <a:gd name="T18" fmla="*/ 975 w 2471"/>
                  <a:gd name="T19" fmla="*/ 1456 h 2396"/>
                  <a:gd name="T20" fmla="*/ 956 w 2471"/>
                  <a:gd name="T21" fmla="*/ 1624 h 2396"/>
                  <a:gd name="T22" fmla="*/ 782 w 2471"/>
                  <a:gd name="T23" fmla="*/ 1817 h 2396"/>
                  <a:gd name="T24" fmla="*/ 539 w 2471"/>
                  <a:gd name="T25" fmla="*/ 1978 h 2396"/>
                  <a:gd name="T26" fmla="*/ 152 w 2471"/>
                  <a:gd name="T27" fmla="*/ 2026 h 2396"/>
                  <a:gd name="T28" fmla="*/ 19 w 2471"/>
                  <a:gd name="T29" fmla="*/ 2251 h 2396"/>
                  <a:gd name="T30" fmla="*/ 0 w 2471"/>
                  <a:gd name="T31" fmla="*/ 2396 h 2396"/>
                  <a:gd name="T32" fmla="*/ 213 w 2471"/>
                  <a:gd name="T33" fmla="*/ 2179 h 2396"/>
                  <a:gd name="T34" fmla="*/ 629 w 2471"/>
                  <a:gd name="T35" fmla="*/ 2090 h 2396"/>
                  <a:gd name="T36" fmla="*/ 894 w 2471"/>
                  <a:gd name="T37" fmla="*/ 1906 h 2396"/>
                  <a:gd name="T38" fmla="*/ 1230 w 2471"/>
                  <a:gd name="T39" fmla="*/ 1986 h 2396"/>
                  <a:gd name="T40" fmla="*/ 1668 w 2471"/>
                  <a:gd name="T41" fmla="*/ 1906 h 2396"/>
                  <a:gd name="T42" fmla="*/ 1983 w 2471"/>
                  <a:gd name="T43" fmla="*/ 1745 h 2396"/>
                  <a:gd name="T44" fmla="*/ 2014 w 2471"/>
                  <a:gd name="T45" fmla="*/ 1600 h 2396"/>
                  <a:gd name="T46" fmla="*/ 2237 w 2471"/>
                  <a:gd name="T47" fmla="*/ 1496 h 2396"/>
                  <a:gd name="T48" fmla="*/ 2359 w 2471"/>
                  <a:gd name="T49" fmla="*/ 1552 h 2396"/>
                  <a:gd name="T50" fmla="*/ 2471 w 2471"/>
                  <a:gd name="T51" fmla="*/ 1479 h 23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71" h="2396">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w="16510"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49" name="Freeform 11"/>
              <p:cNvSpPr>
                <a:spLocks/>
              </p:cNvSpPr>
              <p:nvPr userDrawn="1"/>
            </p:nvSpPr>
            <p:spPr bwMode="hidden">
              <a:xfrm>
                <a:off x="2366" y="1067"/>
                <a:ext cx="1399" cy="1349"/>
              </a:xfrm>
              <a:custGeom>
                <a:avLst/>
                <a:gdLst>
                  <a:gd name="T0" fmla="*/ 620 w 1399"/>
                  <a:gd name="T1" fmla="*/ 155 h 1349"/>
                  <a:gd name="T2" fmla="*/ 421 w 1399"/>
                  <a:gd name="T3" fmla="*/ 155 h 1349"/>
                  <a:gd name="T4" fmla="*/ 205 w 1399"/>
                  <a:gd name="T5" fmla="*/ 507 h 1349"/>
                  <a:gd name="T6" fmla="*/ 0 w 1399"/>
                  <a:gd name="T7" fmla="*/ 673 h 1349"/>
                  <a:gd name="T8" fmla="*/ 487 w 1399"/>
                  <a:gd name="T9" fmla="*/ 783 h 1349"/>
                  <a:gd name="T10" fmla="*/ 425 w 1399"/>
                  <a:gd name="T11" fmla="*/ 1009 h 1349"/>
                  <a:gd name="T12" fmla="*/ 617 w 1399"/>
                  <a:gd name="T13" fmla="*/ 1086 h 1349"/>
                  <a:gd name="T14" fmla="*/ 498 w 1399"/>
                  <a:gd name="T15" fmla="*/ 1349 h 1349"/>
                  <a:gd name="T16" fmla="*/ 961 w 1399"/>
                  <a:gd name="T17" fmla="*/ 1035 h 1349"/>
                  <a:gd name="T18" fmla="*/ 926 w 1399"/>
                  <a:gd name="T19" fmla="*/ 776 h 1349"/>
                  <a:gd name="T20" fmla="*/ 1181 w 1399"/>
                  <a:gd name="T21" fmla="*/ 749 h 1349"/>
                  <a:gd name="T22" fmla="*/ 1399 w 1399"/>
                  <a:gd name="T23" fmla="*/ 601 h 1349"/>
                  <a:gd name="T24" fmla="*/ 1315 w 1399"/>
                  <a:gd name="T25" fmla="*/ 416 h 1349"/>
                  <a:gd name="T26" fmla="*/ 1341 w 1399"/>
                  <a:gd name="T27" fmla="*/ 196 h 1349"/>
                  <a:gd name="T28" fmla="*/ 1171 w 1399"/>
                  <a:gd name="T29" fmla="*/ 164 h 1349"/>
                  <a:gd name="T30" fmla="*/ 928 w 1399"/>
                  <a:gd name="T31" fmla="*/ 0 h 1349"/>
                  <a:gd name="T32" fmla="*/ 620 w 1399"/>
                  <a:gd name="T33" fmla="*/ 155 h 13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399" h="134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w="17780"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50" name="Freeform 12"/>
              <p:cNvSpPr>
                <a:spLocks/>
              </p:cNvSpPr>
              <p:nvPr userDrawn="1"/>
            </p:nvSpPr>
            <p:spPr bwMode="hidden">
              <a:xfrm>
                <a:off x="4275" y="2031"/>
                <a:ext cx="1256" cy="810"/>
              </a:xfrm>
              <a:custGeom>
                <a:avLst/>
                <a:gdLst>
                  <a:gd name="T0" fmla="*/ 719 w 1256"/>
                  <a:gd name="T1" fmla="*/ 183 h 810"/>
                  <a:gd name="T2" fmla="*/ 760 w 1256"/>
                  <a:gd name="T3" fmla="*/ 33 h 810"/>
                  <a:gd name="T4" fmla="*/ 884 w 1256"/>
                  <a:gd name="T5" fmla="*/ 0 h 810"/>
                  <a:gd name="T6" fmla="*/ 983 w 1256"/>
                  <a:gd name="T7" fmla="*/ 78 h 810"/>
                  <a:gd name="T8" fmla="*/ 1082 w 1256"/>
                  <a:gd name="T9" fmla="*/ 248 h 810"/>
                  <a:gd name="T10" fmla="*/ 1256 w 1256"/>
                  <a:gd name="T11" fmla="*/ 229 h 810"/>
                  <a:gd name="T12" fmla="*/ 1248 w 1256"/>
                  <a:gd name="T13" fmla="*/ 359 h 810"/>
                  <a:gd name="T14" fmla="*/ 1016 w 1256"/>
                  <a:gd name="T15" fmla="*/ 431 h 810"/>
                  <a:gd name="T16" fmla="*/ 879 w 1256"/>
                  <a:gd name="T17" fmla="*/ 417 h 810"/>
                  <a:gd name="T18" fmla="*/ 719 w 1256"/>
                  <a:gd name="T19" fmla="*/ 481 h 810"/>
                  <a:gd name="T20" fmla="*/ 591 w 1256"/>
                  <a:gd name="T21" fmla="*/ 633 h 810"/>
                  <a:gd name="T22" fmla="*/ 423 w 1256"/>
                  <a:gd name="T23" fmla="*/ 537 h 810"/>
                  <a:gd name="T24" fmla="*/ 256 w 1256"/>
                  <a:gd name="T25" fmla="*/ 810 h 810"/>
                  <a:gd name="T26" fmla="*/ 66 w 1256"/>
                  <a:gd name="T27" fmla="*/ 764 h 810"/>
                  <a:gd name="T28" fmla="*/ 0 w 1256"/>
                  <a:gd name="T29" fmla="*/ 601 h 810"/>
                  <a:gd name="T30" fmla="*/ 157 w 1256"/>
                  <a:gd name="T31" fmla="*/ 483 h 810"/>
                  <a:gd name="T32" fmla="*/ 248 w 1256"/>
                  <a:gd name="T33" fmla="*/ 281 h 810"/>
                  <a:gd name="T34" fmla="*/ 438 w 1256"/>
                  <a:gd name="T35" fmla="*/ 150 h 810"/>
                  <a:gd name="T36" fmla="*/ 719 w 1256"/>
                  <a:gd name="T37" fmla="*/ 189 h 8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56" h="810">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w="17780"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51" name="Freeform 13"/>
              <p:cNvSpPr>
                <a:spLocks/>
              </p:cNvSpPr>
              <p:nvPr userDrawn="1"/>
            </p:nvSpPr>
            <p:spPr bwMode="hidden">
              <a:xfrm>
                <a:off x="2914" y="3476"/>
                <a:ext cx="2848" cy="788"/>
              </a:xfrm>
              <a:custGeom>
                <a:avLst/>
                <a:gdLst>
                  <a:gd name="T0" fmla="*/ 2838 w 2848"/>
                  <a:gd name="T1" fmla="*/ 16 h 788"/>
                  <a:gd name="T2" fmla="*/ 2493 w 2848"/>
                  <a:gd name="T3" fmla="*/ 0 h 788"/>
                  <a:gd name="T4" fmla="*/ 2278 w 2848"/>
                  <a:gd name="T5" fmla="*/ 81 h 788"/>
                  <a:gd name="T6" fmla="*/ 1936 w 2848"/>
                  <a:gd name="T7" fmla="*/ 44 h 788"/>
                  <a:gd name="T8" fmla="*/ 1739 w 2848"/>
                  <a:gd name="T9" fmla="*/ 354 h 788"/>
                  <a:gd name="T10" fmla="*/ 1600 w 2848"/>
                  <a:gd name="T11" fmla="*/ 212 h 788"/>
                  <a:gd name="T12" fmla="*/ 1352 w 2848"/>
                  <a:gd name="T13" fmla="*/ 308 h 788"/>
                  <a:gd name="T14" fmla="*/ 1445 w 2848"/>
                  <a:gd name="T15" fmla="*/ 515 h 788"/>
                  <a:gd name="T16" fmla="*/ 1072 w 2848"/>
                  <a:gd name="T17" fmla="*/ 412 h 788"/>
                  <a:gd name="T18" fmla="*/ 888 w 2848"/>
                  <a:gd name="T19" fmla="*/ 540 h 788"/>
                  <a:gd name="T20" fmla="*/ 0 w 2848"/>
                  <a:gd name="T21" fmla="*/ 660 h 788"/>
                  <a:gd name="T22" fmla="*/ 288 w 2848"/>
                  <a:gd name="T23" fmla="*/ 788 h 788"/>
                  <a:gd name="T24" fmla="*/ 1040 w 2848"/>
                  <a:gd name="T25" fmla="*/ 676 h 788"/>
                  <a:gd name="T26" fmla="*/ 1272 w 2848"/>
                  <a:gd name="T27" fmla="*/ 748 h 788"/>
                  <a:gd name="T28" fmla="*/ 2096 w 2848"/>
                  <a:gd name="T29" fmla="*/ 691 h 788"/>
                  <a:gd name="T30" fmla="*/ 2320 w 2848"/>
                  <a:gd name="T31" fmla="*/ 748 h 788"/>
                  <a:gd name="T32" fmla="*/ 2456 w 2848"/>
                  <a:gd name="T33" fmla="*/ 596 h 788"/>
                  <a:gd name="T34" fmla="*/ 2712 w 2848"/>
                  <a:gd name="T35" fmla="*/ 716 h 788"/>
                  <a:gd name="T36" fmla="*/ 2716 w 2848"/>
                  <a:gd name="T37" fmla="*/ 339 h 788"/>
                  <a:gd name="T38" fmla="*/ 2848 w 2848"/>
                  <a:gd name="T39" fmla="*/ 258 h 78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848" h="78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w="17780"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52" name="Freeform 14"/>
              <p:cNvSpPr>
                <a:spLocks/>
              </p:cNvSpPr>
              <p:nvPr userDrawn="1"/>
            </p:nvSpPr>
            <p:spPr bwMode="hidden">
              <a:xfrm>
                <a:off x="5443" y="922"/>
                <a:ext cx="319" cy="854"/>
              </a:xfrm>
              <a:custGeom>
                <a:avLst/>
                <a:gdLst>
                  <a:gd name="T0" fmla="*/ 0 w 319"/>
                  <a:gd name="T1" fmla="*/ 0 h 854"/>
                  <a:gd name="T2" fmla="*/ 106 w 319"/>
                  <a:gd name="T3" fmla="*/ 313 h 854"/>
                  <a:gd name="T4" fmla="*/ 106 w 319"/>
                  <a:gd name="T5" fmla="*/ 634 h 854"/>
                  <a:gd name="T6" fmla="*/ 268 w 319"/>
                  <a:gd name="T7" fmla="*/ 854 h 854"/>
                  <a:gd name="T8" fmla="*/ 278 w 319"/>
                  <a:gd name="T9" fmla="*/ 577 h 854"/>
                  <a:gd name="T10" fmla="*/ 238 w 319"/>
                  <a:gd name="T11" fmla="*/ 400 h 854"/>
                  <a:gd name="T12" fmla="*/ 319 w 319"/>
                  <a:gd name="T13" fmla="*/ 240 h 8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 h="854">
                    <a:moveTo>
                      <a:pt x="0" y="0"/>
                    </a:moveTo>
                    <a:lnTo>
                      <a:pt x="106" y="313"/>
                    </a:lnTo>
                    <a:lnTo>
                      <a:pt x="106" y="634"/>
                    </a:lnTo>
                    <a:lnTo>
                      <a:pt x="268" y="854"/>
                    </a:lnTo>
                    <a:lnTo>
                      <a:pt x="278" y="577"/>
                    </a:lnTo>
                    <a:lnTo>
                      <a:pt x="238" y="400"/>
                    </a:lnTo>
                    <a:lnTo>
                      <a:pt x="319" y="240"/>
                    </a:lnTo>
                  </a:path>
                </a:pathLst>
              </a:custGeom>
              <a:noFill/>
              <a:ln w="17780"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53" name="Freeform 15"/>
              <p:cNvSpPr>
                <a:spLocks/>
              </p:cNvSpPr>
              <p:nvPr userDrawn="1"/>
            </p:nvSpPr>
            <p:spPr bwMode="hidden">
              <a:xfrm>
                <a:off x="4954" y="3568"/>
                <a:ext cx="646" cy="392"/>
              </a:xfrm>
              <a:custGeom>
                <a:avLst/>
                <a:gdLst>
                  <a:gd name="T0" fmla="*/ 504 w 646"/>
                  <a:gd name="T1" fmla="*/ 0 h 392"/>
                  <a:gd name="T2" fmla="*/ 320 w 646"/>
                  <a:gd name="T3" fmla="*/ 61 h 392"/>
                  <a:gd name="T4" fmla="*/ 238 w 646"/>
                  <a:gd name="T5" fmla="*/ 109 h 392"/>
                  <a:gd name="T6" fmla="*/ 144 w 646"/>
                  <a:gd name="T7" fmla="*/ 216 h 392"/>
                  <a:gd name="T8" fmla="*/ 0 w 646"/>
                  <a:gd name="T9" fmla="*/ 392 h 392"/>
                  <a:gd name="T10" fmla="*/ 360 w 646"/>
                  <a:gd name="T11" fmla="*/ 263 h 392"/>
                  <a:gd name="T12" fmla="*/ 432 w 646"/>
                  <a:gd name="T13" fmla="*/ 182 h 392"/>
                  <a:gd name="T14" fmla="*/ 646 w 646"/>
                  <a:gd name="T15" fmla="*/ 142 h 392"/>
                  <a:gd name="T16" fmla="*/ 504 w 646"/>
                  <a:gd name="T17" fmla="*/ 0 h 3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6" h="392">
                    <a:moveTo>
                      <a:pt x="504" y="0"/>
                    </a:moveTo>
                    <a:lnTo>
                      <a:pt x="320" y="61"/>
                    </a:lnTo>
                    <a:lnTo>
                      <a:pt x="238" y="109"/>
                    </a:lnTo>
                    <a:lnTo>
                      <a:pt x="144" y="216"/>
                    </a:lnTo>
                    <a:lnTo>
                      <a:pt x="0" y="392"/>
                    </a:lnTo>
                    <a:lnTo>
                      <a:pt x="360" y="263"/>
                    </a:lnTo>
                    <a:lnTo>
                      <a:pt x="432" y="182"/>
                    </a:lnTo>
                    <a:lnTo>
                      <a:pt x="646" y="142"/>
                    </a:lnTo>
                    <a:lnTo>
                      <a:pt x="504" y="0"/>
                    </a:lnTo>
                    <a:close/>
                  </a:path>
                </a:pathLst>
              </a:custGeom>
              <a:noFill/>
              <a:ln w="17780"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54" name="Freeform 16"/>
              <p:cNvSpPr>
                <a:spLocks/>
              </p:cNvSpPr>
              <p:nvPr userDrawn="1"/>
            </p:nvSpPr>
            <p:spPr bwMode="hidden">
              <a:xfrm>
                <a:off x="50" y="2400"/>
                <a:ext cx="2736" cy="1920"/>
              </a:xfrm>
              <a:custGeom>
                <a:avLst/>
                <a:gdLst>
                  <a:gd name="T0" fmla="*/ 0 w 2736"/>
                  <a:gd name="T1" fmla="*/ 0 h 1920"/>
                  <a:gd name="T2" fmla="*/ 96 w 2736"/>
                  <a:gd name="T3" fmla="*/ 336 h 1920"/>
                  <a:gd name="T4" fmla="*/ 384 w 2736"/>
                  <a:gd name="T5" fmla="*/ 384 h 1920"/>
                  <a:gd name="T6" fmla="*/ 576 w 2736"/>
                  <a:gd name="T7" fmla="*/ 720 h 1920"/>
                  <a:gd name="T8" fmla="*/ 528 w 2736"/>
                  <a:gd name="T9" fmla="*/ 960 h 1920"/>
                  <a:gd name="T10" fmla="*/ 672 w 2736"/>
                  <a:gd name="T11" fmla="*/ 1104 h 1920"/>
                  <a:gd name="T12" fmla="*/ 576 w 2736"/>
                  <a:gd name="T13" fmla="*/ 1392 h 1920"/>
                  <a:gd name="T14" fmla="*/ 624 w 2736"/>
                  <a:gd name="T15" fmla="*/ 1632 h 1920"/>
                  <a:gd name="T16" fmla="*/ 1488 w 2736"/>
                  <a:gd name="T17" fmla="*/ 1872 h 1920"/>
                  <a:gd name="T18" fmla="*/ 1680 w 2736"/>
                  <a:gd name="T19" fmla="*/ 1728 h 1920"/>
                  <a:gd name="T20" fmla="*/ 2208 w 2736"/>
                  <a:gd name="T21" fmla="*/ 1728 h 1920"/>
                  <a:gd name="T22" fmla="*/ 2304 w 2736"/>
                  <a:gd name="T23" fmla="*/ 1632 h 1920"/>
                  <a:gd name="T24" fmla="*/ 2736 w 2736"/>
                  <a:gd name="T25" fmla="*/ 1872 h 1920"/>
                  <a:gd name="T26" fmla="*/ 2640 w 2736"/>
                  <a:gd name="T27" fmla="*/ 1920 h 1920"/>
                  <a:gd name="T28" fmla="*/ 2304 w 2736"/>
                  <a:gd name="T29" fmla="*/ 1824 h 1920"/>
                  <a:gd name="T30" fmla="*/ 2160 w 2736"/>
                  <a:gd name="T31" fmla="*/ 1872 h 1920"/>
                  <a:gd name="T32" fmla="*/ 1632 w 2736"/>
                  <a:gd name="T33" fmla="*/ 1920 h 1920"/>
                  <a:gd name="T34" fmla="*/ 1440 w 2736"/>
                  <a:gd name="T35" fmla="*/ 1920 h 1920"/>
                  <a:gd name="T36" fmla="*/ 480 w 2736"/>
                  <a:gd name="T37" fmla="*/ 1824 h 1920"/>
                  <a:gd name="T38" fmla="*/ 192 w 2736"/>
                  <a:gd name="T39" fmla="*/ 1872 h 1920"/>
                  <a:gd name="T40" fmla="*/ 96 w 2736"/>
                  <a:gd name="T41" fmla="*/ 1680 h 1920"/>
                  <a:gd name="T42" fmla="*/ 288 w 2736"/>
                  <a:gd name="T43" fmla="*/ 1440 h 1920"/>
                  <a:gd name="T44" fmla="*/ 336 w 2736"/>
                  <a:gd name="T45" fmla="*/ 1104 h 1920"/>
                  <a:gd name="T46" fmla="*/ 144 w 2736"/>
                  <a:gd name="T47" fmla="*/ 864 h 1920"/>
                  <a:gd name="T48" fmla="*/ 240 w 2736"/>
                  <a:gd name="T49" fmla="*/ 624 h 1920"/>
                  <a:gd name="T50" fmla="*/ 48 w 2736"/>
                  <a:gd name="T51" fmla="*/ 528 h 1920"/>
                  <a:gd name="T52" fmla="*/ 0 w 2736"/>
                  <a:gd name="T53" fmla="*/ 0 h 19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736" h="1920">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w="9525"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grpSp>
        <p:grpSp>
          <p:nvGrpSpPr>
            <p:cNvPr id="6" name="Group 17"/>
            <p:cNvGrpSpPr>
              <a:grpSpLocks/>
            </p:cNvGrpSpPr>
            <p:nvPr userDrawn="1"/>
          </p:nvGrpSpPr>
          <p:grpSpPr bwMode="auto">
            <a:xfrm>
              <a:off x="0" y="2291"/>
              <a:ext cx="1385" cy="1702"/>
              <a:chOff x="0" y="2291"/>
              <a:chExt cx="1385" cy="1702"/>
            </a:xfrm>
          </p:grpSpPr>
          <p:sp>
            <p:nvSpPr>
              <p:cNvPr id="7" name="Rectangle 18"/>
              <p:cNvSpPr>
                <a:spLocks noChangeArrowheads="1"/>
              </p:cNvSpPr>
              <p:nvPr userDrawn="1"/>
            </p:nvSpPr>
            <p:spPr bwMode="ltGray">
              <a:xfrm rot="6798887">
                <a:off x="63" y="3882"/>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8" name="Rectangle 19"/>
              <p:cNvSpPr>
                <a:spLocks noChangeArrowheads="1"/>
              </p:cNvSpPr>
              <p:nvPr userDrawn="1"/>
            </p:nvSpPr>
            <p:spPr bwMode="ltGray">
              <a:xfrm rot="6798887">
                <a:off x="33" y="3880"/>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9" name="Rectangle 20"/>
              <p:cNvSpPr>
                <a:spLocks noChangeArrowheads="1"/>
              </p:cNvSpPr>
              <p:nvPr userDrawn="1"/>
            </p:nvSpPr>
            <p:spPr bwMode="ltGray">
              <a:xfrm rot="6798887">
                <a:off x="7" y="3874"/>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 name="Rectangle 21"/>
              <p:cNvSpPr>
                <a:spLocks noChangeArrowheads="1"/>
              </p:cNvSpPr>
              <p:nvPr userDrawn="1"/>
            </p:nvSpPr>
            <p:spPr bwMode="ltGray">
              <a:xfrm rot="5999912">
                <a:off x="209" y="3884"/>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 name="Rectangle 22"/>
              <p:cNvSpPr>
                <a:spLocks noChangeArrowheads="1"/>
              </p:cNvSpPr>
              <p:nvPr userDrawn="1"/>
            </p:nvSpPr>
            <p:spPr bwMode="ltGray">
              <a:xfrm rot="5999912">
                <a:off x="183" y="3888"/>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2" name="Rectangle 23"/>
              <p:cNvSpPr>
                <a:spLocks noChangeArrowheads="1"/>
              </p:cNvSpPr>
              <p:nvPr userDrawn="1"/>
            </p:nvSpPr>
            <p:spPr bwMode="ltGray">
              <a:xfrm rot="6250138">
                <a:off x="153" y="3888"/>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3" name="Rectangle 24"/>
              <p:cNvSpPr>
                <a:spLocks noChangeArrowheads="1"/>
              </p:cNvSpPr>
              <p:nvPr userDrawn="1"/>
            </p:nvSpPr>
            <p:spPr bwMode="ltGray">
              <a:xfrm rot="6238076">
                <a:off x="123" y="3886"/>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4" name="Rectangle 25"/>
              <p:cNvSpPr>
                <a:spLocks noChangeArrowheads="1"/>
              </p:cNvSpPr>
              <p:nvPr userDrawn="1"/>
            </p:nvSpPr>
            <p:spPr bwMode="ltGray">
              <a:xfrm rot="5380717">
                <a:off x="363" y="3868"/>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5" name="Rectangle 26"/>
              <p:cNvSpPr>
                <a:spLocks noChangeArrowheads="1"/>
              </p:cNvSpPr>
              <p:nvPr userDrawn="1"/>
            </p:nvSpPr>
            <p:spPr bwMode="ltGray">
              <a:xfrm rot="5380717">
                <a:off x="333" y="3872"/>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6" name="Rectangle 27"/>
              <p:cNvSpPr>
                <a:spLocks noChangeArrowheads="1"/>
              </p:cNvSpPr>
              <p:nvPr userDrawn="1"/>
            </p:nvSpPr>
            <p:spPr bwMode="ltGray">
              <a:xfrm rot="5583200">
                <a:off x="303" y="3876"/>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7" name="Rectangle 28"/>
              <p:cNvSpPr>
                <a:spLocks noChangeArrowheads="1"/>
              </p:cNvSpPr>
              <p:nvPr userDrawn="1"/>
            </p:nvSpPr>
            <p:spPr bwMode="ltGray">
              <a:xfrm rot="5737625">
                <a:off x="271" y="3882"/>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8" name="Rectangle 29"/>
              <p:cNvSpPr>
                <a:spLocks noChangeArrowheads="1"/>
              </p:cNvSpPr>
              <p:nvPr userDrawn="1"/>
            </p:nvSpPr>
            <p:spPr bwMode="ltGray">
              <a:xfrm rot="4715477">
                <a:off x="517" y="3828"/>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9" name="Rectangle 30"/>
              <p:cNvSpPr>
                <a:spLocks noChangeArrowheads="1"/>
              </p:cNvSpPr>
              <p:nvPr userDrawn="1"/>
            </p:nvSpPr>
            <p:spPr bwMode="ltGray">
              <a:xfrm rot="4924949">
                <a:off x="486" y="3834"/>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0" name="Rectangle 31"/>
              <p:cNvSpPr>
                <a:spLocks noChangeArrowheads="1"/>
              </p:cNvSpPr>
              <p:nvPr userDrawn="1"/>
            </p:nvSpPr>
            <p:spPr bwMode="ltGray">
              <a:xfrm rot="4924949">
                <a:off x="456" y="3848"/>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1" name="Rectangle 32"/>
              <p:cNvSpPr>
                <a:spLocks noChangeArrowheads="1"/>
              </p:cNvSpPr>
              <p:nvPr userDrawn="1"/>
            </p:nvSpPr>
            <p:spPr bwMode="ltGray">
              <a:xfrm rot="5041352">
                <a:off x="427" y="3850"/>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2" name="Rectangle 33"/>
              <p:cNvSpPr>
                <a:spLocks noChangeArrowheads="1"/>
              </p:cNvSpPr>
              <p:nvPr userDrawn="1"/>
            </p:nvSpPr>
            <p:spPr bwMode="ltGray">
              <a:xfrm rot="3816889">
                <a:off x="664" y="3762"/>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3" name="Rectangle 34"/>
              <p:cNvSpPr>
                <a:spLocks noChangeArrowheads="1"/>
              </p:cNvSpPr>
              <p:nvPr userDrawn="1"/>
            </p:nvSpPr>
            <p:spPr bwMode="ltGray">
              <a:xfrm rot="3816889">
                <a:off x="634" y="3780"/>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4" name="Rectangle 35"/>
              <p:cNvSpPr>
                <a:spLocks noChangeArrowheads="1"/>
              </p:cNvSpPr>
              <p:nvPr userDrawn="1"/>
            </p:nvSpPr>
            <p:spPr bwMode="ltGray">
              <a:xfrm rot="4104184">
                <a:off x="606" y="3790"/>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5" name="Rectangle 36"/>
              <p:cNvSpPr>
                <a:spLocks noChangeArrowheads="1"/>
              </p:cNvSpPr>
              <p:nvPr userDrawn="1"/>
            </p:nvSpPr>
            <p:spPr bwMode="ltGray">
              <a:xfrm rot="4325343">
                <a:off x="575" y="3804"/>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6" name="Rectangle 37"/>
              <p:cNvSpPr>
                <a:spLocks noChangeArrowheads="1"/>
              </p:cNvSpPr>
              <p:nvPr userDrawn="1"/>
            </p:nvSpPr>
            <p:spPr bwMode="ltGray">
              <a:xfrm rot="3368036">
                <a:off x="800" y="3682"/>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7" name="Rectangle 38"/>
              <p:cNvSpPr>
                <a:spLocks noChangeArrowheads="1"/>
              </p:cNvSpPr>
              <p:nvPr userDrawn="1"/>
            </p:nvSpPr>
            <p:spPr bwMode="ltGray">
              <a:xfrm rot="3368036">
                <a:off x="772" y="3698"/>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8" name="Rectangle 39"/>
              <p:cNvSpPr>
                <a:spLocks noChangeArrowheads="1"/>
              </p:cNvSpPr>
              <p:nvPr userDrawn="1"/>
            </p:nvSpPr>
            <p:spPr bwMode="ltGray">
              <a:xfrm rot="3368036">
                <a:off x="746" y="3716"/>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9" name="Rectangle 40"/>
              <p:cNvSpPr>
                <a:spLocks noChangeArrowheads="1"/>
              </p:cNvSpPr>
              <p:nvPr userDrawn="1"/>
            </p:nvSpPr>
            <p:spPr bwMode="ltGray">
              <a:xfrm rot="3816889">
                <a:off x="717" y="3734"/>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30" name="Rectangle 41"/>
              <p:cNvSpPr>
                <a:spLocks noChangeArrowheads="1"/>
              </p:cNvSpPr>
              <p:nvPr userDrawn="1"/>
            </p:nvSpPr>
            <p:spPr bwMode="ltGray">
              <a:xfrm rot="2302266">
                <a:off x="923" y="3587"/>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31" name="Rectangle 42"/>
              <p:cNvSpPr>
                <a:spLocks noChangeArrowheads="1"/>
              </p:cNvSpPr>
              <p:nvPr userDrawn="1"/>
            </p:nvSpPr>
            <p:spPr bwMode="ltGray">
              <a:xfrm rot="2302266">
                <a:off x="899" y="3606"/>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32" name="Rectangle 43"/>
              <p:cNvSpPr>
                <a:spLocks noChangeArrowheads="1"/>
              </p:cNvSpPr>
              <p:nvPr userDrawn="1"/>
            </p:nvSpPr>
            <p:spPr bwMode="ltGray">
              <a:xfrm rot="2707562">
                <a:off x="876" y="3626"/>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33" name="Rectangle 44"/>
              <p:cNvSpPr>
                <a:spLocks noChangeArrowheads="1"/>
              </p:cNvSpPr>
              <p:nvPr userDrawn="1"/>
            </p:nvSpPr>
            <p:spPr bwMode="ltGray">
              <a:xfrm rot="2707562">
                <a:off x="850" y="3644"/>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34" name="Rectangle 45"/>
              <p:cNvSpPr>
                <a:spLocks noChangeArrowheads="1"/>
              </p:cNvSpPr>
              <p:nvPr userDrawn="1"/>
            </p:nvSpPr>
            <p:spPr bwMode="ltGray">
              <a:xfrm rot="1525830">
                <a:off x="1027" y="3473"/>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35" name="Rectangle 46"/>
              <p:cNvSpPr>
                <a:spLocks noChangeArrowheads="1"/>
              </p:cNvSpPr>
              <p:nvPr userDrawn="1"/>
            </p:nvSpPr>
            <p:spPr bwMode="ltGray">
              <a:xfrm rot="1525830">
                <a:off x="1009" y="3497"/>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36" name="Rectangle 47"/>
              <p:cNvSpPr>
                <a:spLocks noChangeArrowheads="1"/>
              </p:cNvSpPr>
              <p:nvPr userDrawn="1"/>
            </p:nvSpPr>
            <p:spPr bwMode="ltGray">
              <a:xfrm rot="1788117">
                <a:off x="990" y="3519"/>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37" name="Rectangle 48"/>
              <p:cNvSpPr>
                <a:spLocks noChangeArrowheads="1"/>
              </p:cNvSpPr>
              <p:nvPr userDrawn="1"/>
            </p:nvSpPr>
            <p:spPr bwMode="ltGray">
              <a:xfrm rot="1788117">
                <a:off x="969" y="3544"/>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38" name="Rectangle 49"/>
              <p:cNvSpPr>
                <a:spLocks noChangeArrowheads="1"/>
              </p:cNvSpPr>
              <p:nvPr userDrawn="1"/>
            </p:nvSpPr>
            <p:spPr bwMode="ltGray">
              <a:xfrm rot="841630">
                <a:off x="1113" y="3355"/>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39" name="Rectangle 50"/>
              <p:cNvSpPr>
                <a:spLocks noChangeArrowheads="1"/>
              </p:cNvSpPr>
              <p:nvPr userDrawn="1"/>
            </p:nvSpPr>
            <p:spPr bwMode="ltGray">
              <a:xfrm rot="841630">
                <a:off x="1100" y="3378"/>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40" name="Rectangle 51"/>
              <p:cNvSpPr>
                <a:spLocks noChangeArrowheads="1"/>
              </p:cNvSpPr>
              <p:nvPr userDrawn="1"/>
            </p:nvSpPr>
            <p:spPr bwMode="ltGray">
              <a:xfrm rot="1308689">
                <a:off x="1086" y="3404"/>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41" name="Rectangle 52"/>
              <p:cNvSpPr>
                <a:spLocks noChangeArrowheads="1"/>
              </p:cNvSpPr>
              <p:nvPr userDrawn="1"/>
            </p:nvSpPr>
            <p:spPr bwMode="ltGray">
              <a:xfrm rot="1308689">
                <a:off x="1064" y="3425"/>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42" name="Rectangle 53"/>
              <p:cNvSpPr>
                <a:spLocks noChangeArrowheads="1"/>
              </p:cNvSpPr>
              <p:nvPr userDrawn="1"/>
            </p:nvSpPr>
            <p:spPr bwMode="ltGray">
              <a:xfrm rot="469913">
                <a:off x="1172" y="3225"/>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43" name="Rectangle 54"/>
              <p:cNvSpPr>
                <a:spLocks noChangeArrowheads="1"/>
              </p:cNvSpPr>
              <p:nvPr userDrawn="1"/>
            </p:nvSpPr>
            <p:spPr bwMode="ltGray">
              <a:xfrm rot="559869">
                <a:off x="1162" y="3250"/>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44" name="Rectangle 55"/>
              <p:cNvSpPr>
                <a:spLocks noChangeArrowheads="1"/>
              </p:cNvSpPr>
              <p:nvPr userDrawn="1"/>
            </p:nvSpPr>
            <p:spPr bwMode="ltGray">
              <a:xfrm rot="734079">
                <a:off x="1154" y="3276"/>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45" name="Rectangle 56"/>
              <p:cNvSpPr>
                <a:spLocks noChangeArrowheads="1"/>
              </p:cNvSpPr>
              <p:nvPr userDrawn="1"/>
            </p:nvSpPr>
            <p:spPr bwMode="ltGray">
              <a:xfrm rot="734079">
                <a:off x="1141" y="3304"/>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46" name="Rectangle 57"/>
              <p:cNvSpPr>
                <a:spLocks noChangeArrowheads="1"/>
              </p:cNvSpPr>
              <p:nvPr userDrawn="1"/>
            </p:nvSpPr>
            <p:spPr bwMode="ltGray">
              <a:xfrm rot="-293905">
                <a:off x="1211" y="3096"/>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47" name="Rectangle 58"/>
              <p:cNvSpPr>
                <a:spLocks noChangeArrowheads="1"/>
              </p:cNvSpPr>
              <p:nvPr userDrawn="1"/>
            </p:nvSpPr>
            <p:spPr bwMode="ltGray">
              <a:xfrm rot="-8">
                <a:off x="1201" y="3122"/>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48" name="Rectangle 59"/>
              <p:cNvSpPr>
                <a:spLocks noChangeArrowheads="1"/>
              </p:cNvSpPr>
              <p:nvPr userDrawn="1"/>
            </p:nvSpPr>
            <p:spPr bwMode="ltGray">
              <a:xfrm rot="-8">
                <a:off x="1200" y="3147"/>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49" name="Rectangle 60"/>
              <p:cNvSpPr>
                <a:spLocks noChangeArrowheads="1"/>
              </p:cNvSpPr>
              <p:nvPr userDrawn="1"/>
            </p:nvSpPr>
            <p:spPr bwMode="ltGray">
              <a:xfrm rot="214188">
                <a:off x="1189" y="3173"/>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50" name="Rectangle 61"/>
              <p:cNvSpPr>
                <a:spLocks noChangeArrowheads="1"/>
              </p:cNvSpPr>
              <p:nvPr userDrawn="1"/>
            </p:nvSpPr>
            <p:spPr bwMode="ltGray">
              <a:xfrm rot="-682388">
                <a:off x="1219" y="2965"/>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51" name="Rectangle 62"/>
              <p:cNvSpPr>
                <a:spLocks noChangeArrowheads="1"/>
              </p:cNvSpPr>
              <p:nvPr userDrawn="1"/>
            </p:nvSpPr>
            <p:spPr bwMode="ltGray">
              <a:xfrm rot="-480400">
                <a:off x="1220" y="2991"/>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52" name="Rectangle 63"/>
              <p:cNvSpPr>
                <a:spLocks noChangeArrowheads="1"/>
              </p:cNvSpPr>
              <p:nvPr userDrawn="1"/>
            </p:nvSpPr>
            <p:spPr bwMode="ltGray">
              <a:xfrm rot="-480400">
                <a:off x="1220" y="3015"/>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53" name="Rectangle 64"/>
              <p:cNvSpPr>
                <a:spLocks noChangeArrowheads="1"/>
              </p:cNvSpPr>
              <p:nvPr userDrawn="1"/>
            </p:nvSpPr>
            <p:spPr bwMode="ltGray">
              <a:xfrm rot="-270546">
                <a:off x="1219" y="3041"/>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54" name="Rectangle 65"/>
              <p:cNvSpPr>
                <a:spLocks noChangeArrowheads="1"/>
              </p:cNvSpPr>
              <p:nvPr userDrawn="1"/>
            </p:nvSpPr>
            <p:spPr bwMode="ltGray">
              <a:xfrm rot="-1132286">
                <a:off x="1207" y="2843"/>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55" name="Rectangle 66"/>
              <p:cNvSpPr>
                <a:spLocks noChangeArrowheads="1"/>
              </p:cNvSpPr>
              <p:nvPr userDrawn="1"/>
            </p:nvSpPr>
            <p:spPr bwMode="ltGray">
              <a:xfrm rot="-969272">
                <a:off x="1213" y="2864"/>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56" name="Rectangle 67"/>
              <p:cNvSpPr>
                <a:spLocks noChangeArrowheads="1"/>
              </p:cNvSpPr>
              <p:nvPr userDrawn="1"/>
            </p:nvSpPr>
            <p:spPr bwMode="ltGray">
              <a:xfrm rot="-969272">
                <a:off x="1216" y="2888"/>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57" name="Rectangle 68"/>
              <p:cNvSpPr>
                <a:spLocks noChangeArrowheads="1"/>
              </p:cNvSpPr>
              <p:nvPr userDrawn="1"/>
            </p:nvSpPr>
            <p:spPr bwMode="ltGray">
              <a:xfrm rot="-806259">
                <a:off x="1219" y="2915"/>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58" name="Rectangle 69"/>
              <p:cNvSpPr>
                <a:spLocks noChangeArrowheads="1"/>
              </p:cNvSpPr>
              <p:nvPr userDrawn="1"/>
            </p:nvSpPr>
            <p:spPr bwMode="ltGray">
              <a:xfrm rot="-1543941">
                <a:off x="1165" y="2727"/>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59" name="Rectangle 70"/>
              <p:cNvSpPr>
                <a:spLocks noChangeArrowheads="1"/>
              </p:cNvSpPr>
              <p:nvPr userDrawn="1"/>
            </p:nvSpPr>
            <p:spPr bwMode="ltGray">
              <a:xfrm rot="-1341953">
                <a:off x="1176" y="2752"/>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60" name="Rectangle 71"/>
              <p:cNvSpPr>
                <a:spLocks noChangeArrowheads="1"/>
              </p:cNvSpPr>
              <p:nvPr userDrawn="1"/>
            </p:nvSpPr>
            <p:spPr bwMode="ltGray">
              <a:xfrm rot="-1341953">
                <a:off x="1184" y="2775"/>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61" name="Rectangle 72"/>
              <p:cNvSpPr>
                <a:spLocks noChangeArrowheads="1"/>
              </p:cNvSpPr>
              <p:nvPr userDrawn="1"/>
            </p:nvSpPr>
            <p:spPr bwMode="ltGray">
              <a:xfrm rot="-1341953">
                <a:off x="1194" y="2795"/>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62" name="Rectangle 73"/>
              <p:cNvSpPr>
                <a:spLocks noChangeArrowheads="1"/>
              </p:cNvSpPr>
              <p:nvPr userDrawn="1"/>
            </p:nvSpPr>
            <p:spPr bwMode="ltGray">
              <a:xfrm rot="-1928746">
                <a:off x="1101" y="2628"/>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63" name="Rectangle 74"/>
              <p:cNvSpPr>
                <a:spLocks noChangeArrowheads="1"/>
              </p:cNvSpPr>
              <p:nvPr userDrawn="1"/>
            </p:nvSpPr>
            <p:spPr bwMode="ltGray">
              <a:xfrm rot="-1844175">
                <a:off x="1114" y="2645"/>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64" name="Rectangle 75"/>
              <p:cNvSpPr>
                <a:spLocks noChangeArrowheads="1"/>
              </p:cNvSpPr>
              <p:nvPr userDrawn="1"/>
            </p:nvSpPr>
            <p:spPr bwMode="ltGray">
              <a:xfrm rot="-1752383">
                <a:off x="1129" y="2667"/>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65" name="Rectangle 76"/>
              <p:cNvSpPr>
                <a:spLocks noChangeArrowheads="1"/>
              </p:cNvSpPr>
              <p:nvPr userDrawn="1"/>
            </p:nvSpPr>
            <p:spPr bwMode="ltGray">
              <a:xfrm rot="-1752383">
                <a:off x="1142" y="2684"/>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66" name="Rectangle 77"/>
              <p:cNvSpPr>
                <a:spLocks noChangeArrowheads="1"/>
              </p:cNvSpPr>
              <p:nvPr userDrawn="1"/>
            </p:nvSpPr>
            <p:spPr bwMode="ltGray">
              <a:xfrm rot="-2466736">
                <a:off x="1014" y="2538"/>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67" name="Rectangle 78"/>
              <p:cNvSpPr>
                <a:spLocks noChangeArrowheads="1"/>
              </p:cNvSpPr>
              <p:nvPr userDrawn="1"/>
            </p:nvSpPr>
            <p:spPr bwMode="ltGray">
              <a:xfrm rot="-2466736">
                <a:off x="1035" y="2557"/>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68" name="Rectangle 79"/>
              <p:cNvSpPr>
                <a:spLocks noChangeArrowheads="1"/>
              </p:cNvSpPr>
              <p:nvPr userDrawn="1"/>
            </p:nvSpPr>
            <p:spPr bwMode="ltGray">
              <a:xfrm rot="-2466736">
                <a:off x="1050" y="2574"/>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69" name="Rectangle 80"/>
              <p:cNvSpPr>
                <a:spLocks noChangeArrowheads="1"/>
              </p:cNvSpPr>
              <p:nvPr userDrawn="1"/>
            </p:nvSpPr>
            <p:spPr bwMode="ltGray">
              <a:xfrm rot="-2342866">
                <a:off x="1068" y="2590"/>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70" name="Freeform 81"/>
              <p:cNvSpPr>
                <a:spLocks/>
              </p:cNvSpPr>
              <p:nvPr userDrawn="1"/>
            </p:nvSpPr>
            <p:spPr bwMode="ltGray">
              <a:xfrm>
                <a:off x="486" y="2563"/>
                <a:ext cx="180" cy="151"/>
              </a:xfrm>
              <a:custGeom>
                <a:avLst/>
                <a:gdLst>
                  <a:gd name="T0" fmla="*/ 0 w 180"/>
                  <a:gd name="T1" fmla="*/ 144 h 151"/>
                  <a:gd name="T2" fmla="*/ 28 w 180"/>
                  <a:gd name="T3" fmla="*/ 147 h 151"/>
                  <a:gd name="T4" fmla="*/ 64 w 180"/>
                  <a:gd name="T5" fmla="*/ 46 h 151"/>
                  <a:gd name="T6" fmla="*/ 94 w 180"/>
                  <a:gd name="T7" fmla="*/ 151 h 151"/>
                  <a:gd name="T8" fmla="*/ 129 w 180"/>
                  <a:gd name="T9" fmla="*/ 151 h 151"/>
                  <a:gd name="T10" fmla="*/ 180 w 180"/>
                  <a:gd name="T11" fmla="*/ 9 h 151"/>
                  <a:gd name="T12" fmla="*/ 148 w 180"/>
                  <a:gd name="T13" fmla="*/ 10 h 151"/>
                  <a:gd name="T14" fmla="*/ 112 w 180"/>
                  <a:gd name="T15" fmla="*/ 112 h 151"/>
                  <a:gd name="T16" fmla="*/ 79 w 180"/>
                  <a:gd name="T17" fmla="*/ 0 h 151"/>
                  <a:gd name="T18" fmla="*/ 48 w 180"/>
                  <a:gd name="T19" fmla="*/ 0 h 151"/>
                  <a:gd name="T20" fmla="*/ 0 w 180"/>
                  <a:gd name="T21" fmla="*/ 144 h 1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0" h="151">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71" name="Rectangle 82"/>
              <p:cNvSpPr>
                <a:spLocks noChangeArrowheads="1"/>
              </p:cNvSpPr>
              <p:nvPr userDrawn="1"/>
            </p:nvSpPr>
            <p:spPr bwMode="ltGray">
              <a:xfrm rot="6575641">
                <a:off x="-217" y="3138"/>
                <a:ext cx="122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72" name="Rectangle 83"/>
              <p:cNvSpPr>
                <a:spLocks noChangeArrowheads="1"/>
              </p:cNvSpPr>
              <p:nvPr userDrawn="1"/>
            </p:nvSpPr>
            <p:spPr bwMode="ltGray">
              <a:xfrm rot="238799">
                <a:off x="4" y="3146"/>
                <a:ext cx="103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73" name="Rectangle 84"/>
              <p:cNvSpPr>
                <a:spLocks noChangeArrowheads="1"/>
              </p:cNvSpPr>
              <p:nvPr userDrawn="1"/>
            </p:nvSpPr>
            <p:spPr bwMode="ltGray">
              <a:xfrm rot="-2957028">
                <a:off x="907" y="2472"/>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74" name="Rectangle 85"/>
              <p:cNvSpPr>
                <a:spLocks noChangeArrowheads="1"/>
              </p:cNvSpPr>
              <p:nvPr userDrawn="1"/>
            </p:nvSpPr>
            <p:spPr bwMode="ltGray">
              <a:xfrm rot="-2957028">
                <a:off x="930" y="2486"/>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75" name="Rectangle 86"/>
              <p:cNvSpPr>
                <a:spLocks noChangeArrowheads="1"/>
              </p:cNvSpPr>
              <p:nvPr userDrawn="1"/>
            </p:nvSpPr>
            <p:spPr bwMode="ltGray">
              <a:xfrm rot="-2957028">
                <a:off x="954" y="2497"/>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76" name="Rectangle 87"/>
              <p:cNvSpPr>
                <a:spLocks noChangeArrowheads="1"/>
              </p:cNvSpPr>
              <p:nvPr userDrawn="1"/>
            </p:nvSpPr>
            <p:spPr bwMode="ltGray">
              <a:xfrm rot="-2661033">
                <a:off x="974" y="2509"/>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77" name="Rectangle 88"/>
              <p:cNvSpPr>
                <a:spLocks noChangeArrowheads="1"/>
              </p:cNvSpPr>
              <p:nvPr userDrawn="1"/>
            </p:nvSpPr>
            <p:spPr bwMode="ltGray">
              <a:xfrm rot="-3638503">
                <a:off x="788" y="2426"/>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78" name="Rectangle 89"/>
              <p:cNvSpPr>
                <a:spLocks noChangeArrowheads="1"/>
              </p:cNvSpPr>
              <p:nvPr userDrawn="1"/>
            </p:nvSpPr>
            <p:spPr bwMode="ltGray">
              <a:xfrm rot="-3638503">
                <a:off x="815" y="2434"/>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79" name="Rectangle 90"/>
              <p:cNvSpPr>
                <a:spLocks noChangeArrowheads="1"/>
              </p:cNvSpPr>
              <p:nvPr userDrawn="1"/>
            </p:nvSpPr>
            <p:spPr bwMode="ltGray">
              <a:xfrm rot="-3514633">
                <a:off x="837" y="2440"/>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80" name="Rectangle 91"/>
              <p:cNvSpPr>
                <a:spLocks noChangeArrowheads="1"/>
              </p:cNvSpPr>
              <p:nvPr userDrawn="1"/>
            </p:nvSpPr>
            <p:spPr bwMode="ltGray">
              <a:xfrm rot="-3220799">
                <a:off x="862" y="2452"/>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81" name="Rectangle 92"/>
              <p:cNvSpPr>
                <a:spLocks noChangeArrowheads="1"/>
              </p:cNvSpPr>
              <p:nvPr userDrawn="1"/>
            </p:nvSpPr>
            <p:spPr bwMode="ltGray">
              <a:xfrm rot="-4338250">
                <a:off x="649" y="2396"/>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82" name="Rectangle 93"/>
              <p:cNvSpPr>
                <a:spLocks noChangeArrowheads="1"/>
              </p:cNvSpPr>
              <p:nvPr userDrawn="1"/>
            </p:nvSpPr>
            <p:spPr bwMode="ltGray">
              <a:xfrm rot="-4250359">
                <a:off x="677" y="2402"/>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83" name="Rectangle 94"/>
              <p:cNvSpPr>
                <a:spLocks noChangeArrowheads="1"/>
              </p:cNvSpPr>
              <p:nvPr userDrawn="1"/>
            </p:nvSpPr>
            <p:spPr bwMode="ltGray">
              <a:xfrm rot="-4250359">
                <a:off x="708" y="2406"/>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84" name="Rectangle 95"/>
              <p:cNvSpPr>
                <a:spLocks noChangeArrowheads="1"/>
              </p:cNvSpPr>
              <p:nvPr userDrawn="1"/>
            </p:nvSpPr>
            <p:spPr bwMode="ltGray">
              <a:xfrm rot="-3989246">
                <a:off x="738" y="2410"/>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85" name="Rectangle 96"/>
              <p:cNvSpPr>
                <a:spLocks noChangeArrowheads="1"/>
              </p:cNvSpPr>
              <p:nvPr userDrawn="1"/>
            </p:nvSpPr>
            <p:spPr bwMode="ltGray">
              <a:xfrm rot="-4862215">
                <a:off x="503" y="2394"/>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86" name="Rectangle 97"/>
              <p:cNvSpPr>
                <a:spLocks noChangeArrowheads="1"/>
              </p:cNvSpPr>
              <p:nvPr userDrawn="1"/>
            </p:nvSpPr>
            <p:spPr bwMode="ltGray">
              <a:xfrm rot="-4673370">
                <a:off x="534" y="2392"/>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87" name="Rectangle 98"/>
              <p:cNvSpPr>
                <a:spLocks noChangeArrowheads="1"/>
              </p:cNvSpPr>
              <p:nvPr userDrawn="1"/>
            </p:nvSpPr>
            <p:spPr bwMode="ltGray">
              <a:xfrm rot="-4646721">
                <a:off x="563" y="2390"/>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88" name="Rectangle 99"/>
              <p:cNvSpPr>
                <a:spLocks noChangeArrowheads="1"/>
              </p:cNvSpPr>
              <p:nvPr userDrawn="1"/>
            </p:nvSpPr>
            <p:spPr bwMode="ltGray">
              <a:xfrm rot="-4580623">
                <a:off x="595" y="2390"/>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89" name="Rectangle 100"/>
              <p:cNvSpPr>
                <a:spLocks noChangeArrowheads="1"/>
              </p:cNvSpPr>
              <p:nvPr userDrawn="1"/>
            </p:nvSpPr>
            <p:spPr bwMode="ltGray">
              <a:xfrm rot="-5195129">
                <a:off x="355" y="2414"/>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90" name="Rectangle 101"/>
              <p:cNvSpPr>
                <a:spLocks noChangeArrowheads="1"/>
              </p:cNvSpPr>
              <p:nvPr userDrawn="1"/>
            </p:nvSpPr>
            <p:spPr bwMode="ltGray">
              <a:xfrm rot="-5360484">
                <a:off x="385" y="2408"/>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91" name="Rectangle 102"/>
              <p:cNvSpPr>
                <a:spLocks noChangeArrowheads="1"/>
              </p:cNvSpPr>
              <p:nvPr userDrawn="1"/>
            </p:nvSpPr>
            <p:spPr bwMode="ltGray">
              <a:xfrm rot="-5288939">
                <a:off x="419" y="2404"/>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92" name="Rectangle 103"/>
              <p:cNvSpPr>
                <a:spLocks noChangeArrowheads="1"/>
              </p:cNvSpPr>
              <p:nvPr userDrawn="1"/>
            </p:nvSpPr>
            <p:spPr bwMode="ltGray">
              <a:xfrm rot="-5164854">
                <a:off x="449" y="2400"/>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93" name="Rectangle 104"/>
              <p:cNvSpPr>
                <a:spLocks noChangeArrowheads="1"/>
              </p:cNvSpPr>
              <p:nvPr userDrawn="1"/>
            </p:nvSpPr>
            <p:spPr bwMode="ltGray">
              <a:xfrm rot="-6132163">
                <a:off x="206" y="2458"/>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94" name="Rectangle 105"/>
              <p:cNvSpPr>
                <a:spLocks noChangeArrowheads="1"/>
              </p:cNvSpPr>
              <p:nvPr userDrawn="1"/>
            </p:nvSpPr>
            <p:spPr bwMode="ltGray">
              <a:xfrm rot="-6220433">
                <a:off x="237" y="2448"/>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95" name="Rectangle 106"/>
              <p:cNvSpPr>
                <a:spLocks noChangeArrowheads="1"/>
              </p:cNvSpPr>
              <p:nvPr userDrawn="1"/>
            </p:nvSpPr>
            <p:spPr bwMode="ltGray">
              <a:xfrm rot="-6110943">
                <a:off x="266" y="2438"/>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96" name="Rectangle 107"/>
              <p:cNvSpPr>
                <a:spLocks noChangeArrowheads="1"/>
              </p:cNvSpPr>
              <p:nvPr userDrawn="1"/>
            </p:nvSpPr>
            <p:spPr bwMode="ltGray">
              <a:xfrm rot="-5919570">
                <a:off x="293" y="2426"/>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97" name="Rectangle 108"/>
              <p:cNvSpPr>
                <a:spLocks noChangeArrowheads="1"/>
              </p:cNvSpPr>
              <p:nvPr userDrawn="1"/>
            </p:nvSpPr>
            <p:spPr bwMode="ltGray">
              <a:xfrm rot="-7376291">
                <a:off x="6" y="2548"/>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98" name="Rectangle 109"/>
              <p:cNvSpPr>
                <a:spLocks noChangeArrowheads="1"/>
              </p:cNvSpPr>
              <p:nvPr userDrawn="1"/>
            </p:nvSpPr>
            <p:spPr bwMode="ltGray">
              <a:xfrm rot="-7168347">
                <a:off x="65" y="2516"/>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99" name="Rectangle 110"/>
              <p:cNvSpPr>
                <a:spLocks noChangeArrowheads="1"/>
              </p:cNvSpPr>
              <p:nvPr userDrawn="1"/>
            </p:nvSpPr>
            <p:spPr bwMode="ltGray">
              <a:xfrm rot="-6802416">
                <a:off x="92" y="2502"/>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0" name="Rectangle 111"/>
              <p:cNvSpPr>
                <a:spLocks noChangeArrowheads="1"/>
              </p:cNvSpPr>
              <p:nvPr userDrawn="1"/>
            </p:nvSpPr>
            <p:spPr bwMode="ltGray">
              <a:xfrm rot="-6802416">
                <a:off x="119" y="2492"/>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1" name="Rectangle 112"/>
              <p:cNvSpPr>
                <a:spLocks noChangeArrowheads="1"/>
              </p:cNvSpPr>
              <p:nvPr userDrawn="1"/>
            </p:nvSpPr>
            <p:spPr bwMode="ltGray">
              <a:xfrm rot="-6457704">
                <a:off x="150" y="2478"/>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2" name="Rectangle 113"/>
              <p:cNvSpPr>
                <a:spLocks noChangeArrowheads="1"/>
              </p:cNvSpPr>
              <p:nvPr userDrawn="1"/>
            </p:nvSpPr>
            <p:spPr bwMode="ltGray">
              <a:xfrm rot="-1876771">
                <a:off x="0" y="3363"/>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3" name="Rectangle 114"/>
              <p:cNvSpPr>
                <a:spLocks noChangeArrowheads="1"/>
              </p:cNvSpPr>
              <p:nvPr userDrawn="1"/>
            </p:nvSpPr>
            <p:spPr bwMode="ltGray">
              <a:xfrm rot="3283992">
                <a:off x="511" y="3478"/>
                <a:ext cx="242"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4" name="Rectangle 115"/>
              <p:cNvSpPr>
                <a:spLocks noChangeArrowheads="1"/>
              </p:cNvSpPr>
              <p:nvPr userDrawn="1"/>
            </p:nvSpPr>
            <p:spPr bwMode="ltGray">
              <a:xfrm rot="3283992">
                <a:off x="35" y="2798"/>
                <a:ext cx="242"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5" name="Rectangle 116"/>
              <p:cNvSpPr>
                <a:spLocks noChangeArrowheads="1"/>
              </p:cNvSpPr>
              <p:nvPr userDrawn="1"/>
            </p:nvSpPr>
            <p:spPr bwMode="ltGray">
              <a:xfrm rot="-1876771">
                <a:off x="700" y="2851"/>
                <a:ext cx="317"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6" name="Rectangle 117"/>
              <p:cNvSpPr>
                <a:spLocks noChangeArrowheads="1"/>
              </p:cNvSpPr>
              <p:nvPr userDrawn="1"/>
            </p:nvSpPr>
            <p:spPr bwMode="ltGray">
              <a:xfrm rot="5908516">
                <a:off x="200" y="3915"/>
                <a:ext cx="138"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7" name="Rectangle 118"/>
              <p:cNvSpPr>
                <a:spLocks noChangeArrowheads="1"/>
              </p:cNvSpPr>
              <p:nvPr userDrawn="1"/>
            </p:nvSpPr>
            <p:spPr bwMode="ltGray">
              <a:xfrm rot="6683973">
                <a:off x="45" y="3915"/>
                <a:ext cx="144"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8" name="Rectangle 119"/>
              <p:cNvSpPr>
                <a:spLocks noChangeArrowheads="1"/>
              </p:cNvSpPr>
              <p:nvPr userDrawn="1"/>
            </p:nvSpPr>
            <p:spPr bwMode="ltGray">
              <a:xfrm rot="5245609">
                <a:off x="361" y="3893"/>
                <a:ext cx="132"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9" name="Rectangle 120"/>
              <p:cNvSpPr>
                <a:spLocks noChangeArrowheads="1"/>
              </p:cNvSpPr>
              <p:nvPr userDrawn="1"/>
            </p:nvSpPr>
            <p:spPr bwMode="ltGray">
              <a:xfrm rot="4500520">
                <a:off x="522" y="3847"/>
                <a:ext cx="132"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0" name="Rectangle 121"/>
              <p:cNvSpPr>
                <a:spLocks noChangeArrowheads="1"/>
              </p:cNvSpPr>
              <p:nvPr userDrawn="1"/>
            </p:nvSpPr>
            <p:spPr bwMode="ltGray">
              <a:xfrm rot="3805227">
                <a:off x="670" y="3778"/>
                <a:ext cx="132"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1" name="Rectangle 122"/>
              <p:cNvSpPr>
                <a:spLocks noChangeArrowheads="1"/>
              </p:cNvSpPr>
              <p:nvPr userDrawn="1"/>
            </p:nvSpPr>
            <p:spPr bwMode="ltGray">
              <a:xfrm rot="3060138">
                <a:off x="813" y="3688"/>
                <a:ext cx="132"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2" name="Rectangle 123"/>
              <p:cNvSpPr>
                <a:spLocks noChangeArrowheads="1"/>
              </p:cNvSpPr>
              <p:nvPr userDrawn="1"/>
            </p:nvSpPr>
            <p:spPr bwMode="ltGray">
              <a:xfrm rot="2090281">
                <a:off x="938" y="3582"/>
                <a:ext cx="132"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3" name="Rectangle 124"/>
              <p:cNvSpPr>
                <a:spLocks noChangeArrowheads="1"/>
              </p:cNvSpPr>
              <p:nvPr userDrawn="1"/>
            </p:nvSpPr>
            <p:spPr bwMode="ltGray">
              <a:xfrm rot="-7168347">
                <a:off x="-18" y="2506"/>
                <a:ext cx="132"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4" name="Rectangle 125"/>
              <p:cNvSpPr>
                <a:spLocks noChangeArrowheads="1"/>
              </p:cNvSpPr>
              <p:nvPr userDrawn="1"/>
            </p:nvSpPr>
            <p:spPr bwMode="ltGray">
              <a:xfrm rot="-6406501">
                <a:off x="136" y="2433"/>
                <a:ext cx="132"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5" name="Rectangle 126"/>
              <p:cNvSpPr>
                <a:spLocks noChangeArrowheads="1"/>
              </p:cNvSpPr>
              <p:nvPr userDrawn="1"/>
            </p:nvSpPr>
            <p:spPr bwMode="ltGray">
              <a:xfrm rot="-4970620">
                <a:off x="447" y="2364"/>
                <a:ext cx="138"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6" name="Rectangle 127"/>
              <p:cNvSpPr>
                <a:spLocks noChangeArrowheads="1"/>
              </p:cNvSpPr>
              <p:nvPr userDrawn="1"/>
            </p:nvSpPr>
            <p:spPr bwMode="ltGray">
              <a:xfrm rot="-4298502">
                <a:off x="597" y="2360"/>
                <a:ext cx="150"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7" name="Rectangle 128"/>
              <p:cNvSpPr>
                <a:spLocks noChangeArrowheads="1"/>
              </p:cNvSpPr>
              <p:nvPr userDrawn="1"/>
            </p:nvSpPr>
            <p:spPr bwMode="ltGray">
              <a:xfrm rot="-3676305">
                <a:off x="739" y="2386"/>
                <a:ext cx="15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8" name="Rectangle 129"/>
              <p:cNvSpPr>
                <a:spLocks noChangeArrowheads="1"/>
              </p:cNvSpPr>
              <p:nvPr userDrawn="1"/>
            </p:nvSpPr>
            <p:spPr bwMode="ltGray">
              <a:xfrm rot="-3188616">
                <a:off x="869" y="2430"/>
                <a:ext cx="167"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9" name="Rectangle 130"/>
              <p:cNvSpPr>
                <a:spLocks noChangeArrowheads="1"/>
              </p:cNvSpPr>
              <p:nvPr userDrawn="1"/>
            </p:nvSpPr>
            <p:spPr bwMode="ltGray">
              <a:xfrm rot="-2610246">
                <a:off x="984" y="2497"/>
                <a:ext cx="167"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20" name="Rectangle 131"/>
              <p:cNvSpPr>
                <a:spLocks noChangeArrowheads="1"/>
              </p:cNvSpPr>
              <p:nvPr userDrawn="1"/>
            </p:nvSpPr>
            <p:spPr bwMode="ltGray">
              <a:xfrm rot="-2190008">
                <a:off x="1075" y="2585"/>
                <a:ext cx="17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21" name="Rectangle 132"/>
              <p:cNvSpPr>
                <a:spLocks noChangeArrowheads="1"/>
              </p:cNvSpPr>
              <p:nvPr userDrawn="1"/>
            </p:nvSpPr>
            <p:spPr bwMode="ltGray">
              <a:xfrm rot="-1728558">
                <a:off x="1147" y="2688"/>
                <a:ext cx="167"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22" name="Rectangle 133"/>
              <p:cNvSpPr>
                <a:spLocks noChangeArrowheads="1"/>
              </p:cNvSpPr>
              <p:nvPr userDrawn="1"/>
            </p:nvSpPr>
            <p:spPr bwMode="ltGray">
              <a:xfrm rot="-1172118">
                <a:off x="1198" y="2805"/>
                <a:ext cx="167"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23" name="Rectangle 134"/>
              <p:cNvSpPr>
                <a:spLocks noChangeArrowheads="1"/>
              </p:cNvSpPr>
              <p:nvPr userDrawn="1"/>
            </p:nvSpPr>
            <p:spPr bwMode="ltGray">
              <a:xfrm rot="-753845">
                <a:off x="1218" y="2930"/>
                <a:ext cx="167"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24" name="Rectangle 135"/>
              <p:cNvSpPr>
                <a:spLocks noChangeArrowheads="1"/>
              </p:cNvSpPr>
              <p:nvPr userDrawn="1"/>
            </p:nvSpPr>
            <p:spPr bwMode="ltGray">
              <a:xfrm rot="-287823">
                <a:off x="1213" y="3066"/>
                <a:ext cx="167"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25" name="Rectangle 136"/>
              <p:cNvSpPr>
                <a:spLocks noChangeArrowheads="1"/>
              </p:cNvSpPr>
              <p:nvPr userDrawn="1"/>
            </p:nvSpPr>
            <p:spPr bwMode="ltGray">
              <a:xfrm rot="696741">
                <a:off x="1126" y="3337"/>
                <a:ext cx="150"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26" name="Rectangle 137"/>
              <p:cNvSpPr>
                <a:spLocks noChangeArrowheads="1"/>
              </p:cNvSpPr>
              <p:nvPr userDrawn="1"/>
            </p:nvSpPr>
            <p:spPr bwMode="ltGray">
              <a:xfrm rot="1529990">
                <a:off x="1041" y="3465"/>
                <a:ext cx="140"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27" name="Freeform 138"/>
              <p:cNvSpPr>
                <a:spLocks/>
              </p:cNvSpPr>
              <p:nvPr userDrawn="1"/>
            </p:nvSpPr>
            <p:spPr bwMode="ltGray">
              <a:xfrm>
                <a:off x="850" y="3136"/>
                <a:ext cx="204" cy="120"/>
              </a:xfrm>
              <a:custGeom>
                <a:avLst/>
                <a:gdLst>
                  <a:gd name="T0" fmla="*/ 168 w 204"/>
                  <a:gd name="T1" fmla="*/ 120 h 120"/>
                  <a:gd name="T2" fmla="*/ 204 w 204"/>
                  <a:gd name="T3" fmla="*/ 12 h 120"/>
                  <a:gd name="T4" fmla="*/ 42 w 204"/>
                  <a:gd name="T5" fmla="*/ 0 h 120"/>
                  <a:gd name="T6" fmla="*/ 0 w 204"/>
                  <a:gd name="T7" fmla="*/ 108 h 120"/>
                  <a:gd name="T8" fmla="*/ 30 w 204"/>
                  <a:gd name="T9" fmla="*/ 114 h 120"/>
                  <a:gd name="T10" fmla="*/ 60 w 204"/>
                  <a:gd name="T11" fmla="*/ 30 h 120"/>
                  <a:gd name="T12" fmla="*/ 102 w 204"/>
                  <a:gd name="T13" fmla="*/ 36 h 120"/>
                  <a:gd name="T14" fmla="*/ 78 w 204"/>
                  <a:gd name="T15" fmla="*/ 108 h 120"/>
                  <a:gd name="T16" fmla="*/ 102 w 204"/>
                  <a:gd name="T17" fmla="*/ 108 h 120"/>
                  <a:gd name="T18" fmla="*/ 132 w 204"/>
                  <a:gd name="T19" fmla="*/ 36 h 120"/>
                  <a:gd name="T20" fmla="*/ 162 w 204"/>
                  <a:gd name="T21" fmla="*/ 36 h 120"/>
                  <a:gd name="T22" fmla="*/ 138 w 204"/>
                  <a:gd name="T23" fmla="*/ 114 h 120"/>
                  <a:gd name="T24" fmla="*/ 168 w 204"/>
                  <a:gd name="T25" fmla="*/ 120 h 1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4" h="120">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28" name="Freeform 139"/>
              <p:cNvSpPr>
                <a:spLocks/>
              </p:cNvSpPr>
              <p:nvPr userDrawn="1"/>
            </p:nvSpPr>
            <p:spPr bwMode="ltGray">
              <a:xfrm>
                <a:off x="19" y="2722"/>
                <a:ext cx="90" cy="78"/>
              </a:xfrm>
              <a:custGeom>
                <a:avLst/>
                <a:gdLst>
                  <a:gd name="T0" fmla="*/ 66 w 90"/>
                  <a:gd name="T1" fmla="*/ 36 h 78"/>
                  <a:gd name="T2" fmla="*/ 66 w 90"/>
                  <a:gd name="T3" fmla="*/ 36 h 78"/>
                  <a:gd name="T4" fmla="*/ 18 w 90"/>
                  <a:gd name="T5" fmla="*/ 24 h 78"/>
                  <a:gd name="T6" fmla="*/ 0 w 90"/>
                  <a:gd name="T7" fmla="*/ 30 h 78"/>
                  <a:gd name="T8" fmla="*/ 36 w 90"/>
                  <a:gd name="T9" fmla="*/ 78 h 78"/>
                  <a:gd name="T10" fmla="*/ 48 w 90"/>
                  <a:gd name="T11" fmla="*/ 72 h 78"/>
                  <a:gd name="T12" fmla="*/ 24 w 90"/>
                  <a:gd name="T13" fmla="*/ 36 h 78"/>
                  <a:gd name="T14" fmla="*/ 24 w 90"/>
                  <a:gd name="T15" fmla="*/ 36 h 78"/>
                  <a:gd name="T16" fmla="*/ 72 w 90"/>
                  <a:gd name="T17" fmla="*/ 54 h 78"/>
                  <a:gd name="T18" fmla="*/ 90 w 90"/>
                  <a:gd name="T19" fmla="*/ 42 h 78"/>
                  <a:gd name="T20" fmla="*/ 54 w 90"/>
                  <a:gd name="T21" fmla="*/ 0 h 78"/>
                  <a:gd name="T22" fmla="*/ 42 w 90"/>
                  <a:gd name="T23" fmla="*/ 6 h 78"/>
                  <a:gd name="T24" fmla="*/ 66 w 90"/>
                  <a:gd name="T25" fmla="*/ 36 h 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78">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29" name="Freeform 140"/>
              <p:cNvSpPr>
                <a:spLocks/>
              </p:cNvSpPr>
              <p:nvPr userDrawn="1"/>
            </p:nvSpPr>
            <p:spPr bwMode="ltGray">
              <a:xfrm>
                <a:off x="97" y="2651"/>
                <a:ext cx="101" cy="89"/>
              </a:xfrm>
              <a:custGeom>
                <a:avLst/>
                <a:gdLst>
                  <a:gd name="T0" fmla="*/ 54 w 101"/>
                  <a:gd name="T1" fmla="*/ 89 h 89"/>
                  <a:gd name="T2" fmla="*/ 65 w 101"/>
                  <a:gd name="T3" fmla="*/ 83 h 89"/>
                  <a:gd name="T4" fmla="*/ 48 w 101"/>
                  <a:gd name="T5" fmla="*/ 35 h 89"/>
                  <a:gd name="T6" fmla="*/ 89 w 101"/>
                  <a:gd name="T7" fmla="*/ 65 h 89"/>
                  <a:gd name="T8" fmla="*/ 101 w 101"/>
                  <a:gd name="T9" fmla="*/ 59 h 89"/>
                  <a:gd name="T10" fmla="*/ 83 w 101"/>
                  <a:gd name="T11" fmla="*/ 0 h 89"/>
                  <a:gd name="T12" fmla="*/ 71 w 101"/>
                  <a:gd name="T13" fmla="*/ 12 h 89"/>
                  <a:gd name="T14" fmla="*/ 83 w 101"/>
                  <a:gd name="T15" fmla="*/ 41 h 89"/>
                  <a:gd name="T16" fmla="*/ 48 w 101"/>
                  <a:gd name="T17" fmla="*/ 23 h 89"/>
                  <a:gd name="T18" fmla="*/ 36 w 101"/>
                  <a:gd name="T19" fmla="*/ 29 h 89"/>
                  <a:gd name="T20" fmla="*/ 45 w 101"/>
                  <a:gd name="T21" fmla="*/ 68 h 89"/>
                  <a:gd name="T22" fmla="*/ 18 w 101"/>
                  <a:gd name="T23" fmla="*/ 41 h 89"/>
                  <a:gd name="T24" fmla="*/ 0 w 101"/>
                  <a:gd name="T25" fmla="*/ 53 h 89"/>
                  <a:gd name="T26" fmla="*/ 54 w 101"/>
                  <a:gd name="T27" fmla="*/ 89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1" h="89">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30" name="Freeform 141"/>
              <p:cNvSpPr>
                <a:spLocks/>
              </p:cNvSpPr>
              <p:nvPr userDrawn="1"/>
            </p:nvSpPr>
            <p:spPr bwMode="ltGray">
              <a:xfrm>
                <a:off x="677" y="3502"/>
                <a:ext cx="83" cy="78"/>
              </a:xfrm>
              <a:custGeom>
                <a:avLst/>
                <a:gdLst>
                  <a:gd name="T0" fmla="*/ 36 w 83"/>
                  <a:gd name="T1" fmla="*/ 78 h 78"/>
                  <a:gd name="T2" fmla="*/ 83 w 83"/>
                  <a:gd name="T3" fmla="*/ 48 h 78"/>
                  <a:gd name="T4" fmla="*/ 54 w 83"/>
                  <a:gd name="T5" fmla="*/ 0 h 78"/>
                  <a:gd name="T6" fmla="*/ 0 w 83"/>
                  <a:gd name="T7" fmla="*/ 30 h 78"/>
                  <a:gd name="T8" fmla="*/ 6 w 83"/>
                  <a:gd name="T9" fmla="*/ 36 h 78"/>
                  <a:gd name="T10" fmla="*/ 42 w 83"/>
                  <a:gd name="T11" fmla="*/ 18 h 78"/>
                  <a:gd name="T12" fmla="*/ 54 w 83"/>
                  <a:gd name="T13" fmla="*/ 30 h 78"/>
                  <a:gd name="T14" fmla="*/ 24 w 83"/>
                  <a:gd name="T15" fmla="*/ 48 h 78"/>
                  <a:gd name="T16" fmla="*/ 30 w 83"/>
                  <a:gd name="T17" fmla="*/ 54 h 78"/>
                  <a:gd name="T18" fmla="*/ 60 w 83"/>
                  <a:gd name="T19" fmla="*/ 36 h 78"/>
                  <a:gd name="T20" fmla="*/ 66 w 83"/>
                  <a:gd name="T21" fmla="*/ 48 h 78"/>
                  <a:gd name="T22" fmla="*/ 30 w 83"/>
                  <a:gd name="T23" fmla="*/ 66 h 78"/>
                  <a:gd name="T24" fmla="*/ 36 w 83"/>
                  <a:gd name="T25" fmla="*/ 78 h 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78">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31" name="Freeform 142"/>
              <p:cNvSpPr>
                <a:spLocks/>
              </p:cNvSpPr>
              <p:nvPr userDrawn="1"/>
            </p:nvSpPr>
            <p:spPr bwMode="ltGray">
              <a:xfrm>
                <a:off x="940" y="2782"/>
                <a:ext cx="90" cy="72"/>
              </a:xfrm>
              <a:custGeom>
                <a:avLst/>
                <a:gdLst>
                  <a:gd name="T0" fmla="*/ 90 w 90"/>
                  <a:gd name="T1" fmla="*/ 30 h 72"/>
                  <a:gd name="T2" fmla="*/ 66 w 90"/>
                  <a:gd name="T3" fmla="*/ 0 h 72"/>
                  <a:gd name="T4" fmla="*/ 0 w 90"/>
                  <a:gd name="T5" fmla="*/ 36 h 72"/>
                  <a:gd name="T6" fmla="*/ 24 w 90"/>
                  <a:gd name="T7" fmla="*/ 72 h 72"/>
                  <a:gd name="T8" fmla="*/ 36 w 90"/>
                  <a:gd name="T9" fmla="*/ 66 h 72"/>
                  <a:gd name="T10" fmla="*/ 18 w 90"/>
                  <a:gd name="T11" fmla="*/ 42 h 72"/>
                  <a:gd name="T12" fmla="*/ 36 w 90"/>
                  <a:gd name="T13" fmla="*/ 30 h 72"/>
                  <a:gd name="T14" fmla="*/ 54 w 90"/>
                  <a:gd name="T15" fmla="*/ 54 h 72"/>
                  <a:gd name="T16" fmla="*/ 60 w 90"/>
                  <a:gd name="T17" fmla="*/ 48 h 72"/>
                  <a:gd name="T18" fmla="*/ 48 w 90"/>
                  <a:gd name="T19" fmla="*/ 24 h 72"/>
                  <a:gd name="T20" fmla="*/ 60 w 90"/>
                  <a:gd name="T21" fmla="*/ 12 h 72"/>
                  <a:gd name="T22" fmla="*/ 78 w 90"/>
                  <a:gd name="T23" fmla="*/ 42 h 72"/>
                  <a:gd name="T24" fmla="*/ 90 w 90"/>
                  <a:gd name="T25" fmla="*/ 30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72">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32" name="Freeform 143"/>
              <p:cNvSpPr>
                <a:spLocks/>
              </p:cNvSpPr>
              <p:nvPr userDrawn="1"/>
            </p:nvSpPr>
            <p:spPr bwMode="ltGray">
              <a:xfrm>
                <a:off x="898" y="2716"/>
                <a:ext cx="90" cy="84"/>
              </a:xfrm>
              <a:custGeom>
                <a:avLst/>
                <a:gdLst>
                  <a:gd name="T0" fmla="*/ 42 w 90"/>
                  <a:gd name="T1" fmla="*/ 60 h 84"/>
                  <a:gd name="T2" fmla="*/ 42 w 90"/>
                  <a:gd name="T3" fmla="*/ 60 h 84"/>
                  <a:gd name="T4" fmla="*/ 72 w 90"/>
                  <a:gd name="T5" fmla="*/ 12 h 84"/>
                  <a:gd name="T6" fmla="*/ 66 w 90"/>
                  <a:gd name="T7" fmla="*/ 0 h 84"/>
                  <a:gd name="T8" fmla="*/ 0 w 90"/>
                  <a:gd name="T9" fmla="*/ 42 h 84"/>
                  <a:gd name="T10" fmla="*/ 6 w 90"/>
                  <a:gd name="T11" fmla="*/ 54 h 84"/>
                  <a:gd name="T12" fmla="*/ 54 w 90"/>
                  <a:gd name="T13" fmla="*/ 24 h 84"/>
                  <a:gd name="T14" fmla="*/ 54 w 90"/>
                  <a:gd name="T15" fmla="*/ 24 h 84"/>
                  <a:gd name="T16" fmla="*/ 18 w 90"/>
                  <a:gd name="T17" fmla="*/ 72 h 84"/>
                  <a:gd name="T18" fmla="*/ 24 w 90"/>
                  <a:gd name="T19" fmla="*/ 84 h 84"/>
                  <a:gd name="T20" fmla="*/ 90 w 90"/>
                  <a:gd name="T21" fmla="*/ 42 h 84"/>
                  <a:gd name="T22" fmla="*/ 84 w 90"/>
                  <a:gd name="T23" fmla="*/ 30 h 84"/>
                  <a:gd name="T24" fmla="*/ 42 w 90"/>
                  <a:gd name="T25" fmla="*/ 60 h 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84">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33" name="Freeform 144"/>
              <p:cNvSpPr>
                <a:spLocks/>
              </p:cNvSpPr>
              <p:nvPr userDrawn="1"/>
            </p:nvSpPr>
            <p:spPr bwMode="ltGray">
              <a:xfrm>
                <a:off x="7" y="3837"/>
                <a:ext cx="6" cy="12"/>
              </a:xfrm>
              <a:custGeom>
                <a:avLst/>
                <a:gdLst>
                  <a:gd name="T0" fmla="*/ 6 w 6"/>
                  <a:gd name="T1" fmla="*/ 0 h 12"/>
                  <a:gd name="T2" fmla="*/ 6 w 6"/>
                  <a:gd name="T3" fmla="*/ 0 h 12"/>
                  <a:gd name="T4" fmla="*/ 0 w 6"/>
                  <a:gd name="T5" fmla="*/ 0 h 12"/>
                  <a:gd name="T6" fmla="*/ 0 w 6"/>
                  <a:gd name="T7" fmla="*/ 0 h 12"/>
                  <a:gd name="T8" fmla="*/ 0 w 6"/>
                  <a:gd name="T9" fmla="*/ 12 h 12"/>
                  <a:gd name="T10" fmla="*/ 6 w 6"/>
                  <a:gd name="T11" fmla="*/ 0 h 12"/>
                  <a:gd name="T12" fmla="*/ 6 w 6"/>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12">
                    <a:moveTo>
                      <a:pt x="6" y="0"/>
                    </a:moveTo>
                    <a:lnTo>
                      <a:pt x="6" y="0"/>
                    </a:lnTo>
                    <a:lnTo>
                      <a:pt x="0" y="0"/>
                    </a:lnTo>
                    <a:lnTo>
                      <a:pt x="0" y="12"/>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34" name="Freeform 145"/>
              <p:cNvSpPr>
                <a:spLocks/>
              </p:cNvSpPr>
              <p:nvPr userDrawn="1"/>
            </p:nvSpPr>
            <p:spPr bwMode="ltGray">
              <a:xfrm>
                <a:off x="7" y="2555"/>
                <a:ext cx="30" cy="48"/>
              </a:xfrm>
              <a:custGeom>
                <a:avLst/>
                <a:gdLst>
                  <a:gd name="T0" fmla="*/ 18 w 30"/>
                  <a:gd name="T1" fmla="*/ 48 h 48"/>
                  <a:gd name="T2" fmla="*/ 18 w 30"/>
                  <a:gd name="T3" fmla="*/ 48 h 48"/>
                  <a:gd name="T4" fmla="*/ 30 w 30"/>
                  <a:gd name="T5" fmla="*/ 42 h 48"/>
                  <a:gd name="T6" fmla="*/ 0 w 30"/>
                  <a:gd name="T7" fmla="*/ 0 h 48"/>
                  <a:gd name="T8" fmla="*/ 0 w 30"/>
                  <a:gd name="T9" fmla="*/ 24 h 48"/>
                  <a:gd name="T10" fmla="*/ 18 w 30"/>
                  <a:gd name="T11" fmla="*/ 48 h 48"/>
                  <a:gd name="T12" fmla="*/ 18 w 30"/>
                  <a:gd name="T13" fmla="*/ 48 h 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8">
                    <a:moveTo>
                      <a:pt x="18" y="48"/>
                    </a:moveTo>
                    <a:lnTo>
                      <a:pt x="18" y="48"/>
                    </a:lnTo>
                    <a:lnTo>
                      <a:pt x="30" y="42"/>
                    </a:lnTo>
                    <a:lnTo>
                      <a:pt x="0" y="0"/>
                    </a:lnTo>
                    <a:lnTo>
                      <a:pt x="0" y="24"/>
                    </a:lnTo>
                    <a:lnTo>
                      <a:pt x="18" y="4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35" name="Freeform 146"/>
              <p:cNvSpPr>
                <a:spLocks/>
              </p:cNvSpPr>
              <p:nvPr userDrawn="1"/>
            </p:nvSpPr>
            <p:spPr bwMode="ltGray">
              <a:xfrm>
                <a:off x="7" y="3843"/>
                <a:ext cx="36" cy="66"/>
              </a:xfrm>
              <a:custGeom>
                <a:avLst/>
                <a:gdLst>
                  <a:gd name="T0" fmla="*/ 36 w 36"/>
                  <a:gd name="T1" fmla="*/ 0 h 66"/>
                  <a:gd name="T2" fmla="*/ 24 w 36"/>
                  <a:gd name="T3" fmla="*/ 0 h 66"/>
                  <a:gd name="T4" fmla="*/ 24 w 36"/>
                  <a:gd name="T5" fmla="*/ 0 h 66"/>
                  <a:gd name="T6" fmla="*/ 0 w 36"/>
                  <a:gd name="T7" fmla="*/ 36 h 66"/>
                  <a:gd name="T8" fmla="*/ 0 w 36"/>
                  <a:gd name="T9" fmla="*/ 66 h 66"/>
                  <a:gd name="T10" fmla="*/ 36 w 36"/>
                  <a:gd name="T11" fmla="*/ 0 h 66"/>
                  <a:gd name="T12" fmla="*/ 36 w 36"/>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66">
                    <a:moveTo>
                      <a:pt x="36" y="0"/>
                    </a:moveTo>
                    <a:lnTo>
                      <a:pt x="24" y="0"/>
                    </a:lnTo>
                    <a:lnTo>
                      <a:pt x="0" y="36"/>
                    </a:lnTo>
                    <a:lnTo>
                      <a:pt x="0" y="66"/>
                    </a:lnTo>
                    <a:lnTo>
                      <a:pt x="3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36" name="Rectangle 147"/>
              <p:cNvSpPr>
                <a:spLocks noChangeArrowheads="1"/>
              </p:cNvSpPr>
              <p:nvPr userDrawn="1"/>
            </p:nvSpPr>
            <p:spPr bwMode="ltGray">
              <a:xfrm rot="244926">
                <a:off x="1177" y="3201"/>
                <a:ext cx="16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37" name="Rectangle 148"/>
              <p:cNvSpPr>
                <a:spLocks noChangeArrowheads="1"/>
              </p:cNvSpPr>
              <p:nvPr userDrawn="1"/>
            </p:nvSpPr>
            <p:spPr bwMode="ltGray">
              <a:xfrm rot="-5598588">
                <a:off x="290" y="2386"/>
                <a:ext cx="138"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38" name="Freeform 149"/>
              <p:cNvSpPr>
                <a:spLocks/>
              </p:cNvSpPr>
              <p:nvPr userDrawn="1"/>
            </p:nvSpPr>
            <p:spPr bwMode="ltGray">
              <a:xfrm>
                <a:off x="139" y="3573"/>
                <a:ext cx="144" cy="154"/>
              </a:xfrm>
              <a:custGeom>
                <a:avLst/>
                <a:gdLst>
                  <a:gd name="T0" fmla="*/ 0 w 144"/>
                  <a:gd name="T1" fmla="*/ 102 h 154"/>
                  <a:gd name="T2" fmla="*/ 59 w 144"/>
                  <a:gd name="T3" fmla="*/ 154 h 154"/>
                  <a:gd name="T4" fmla="*/ 117 w 144"/>
                  <a:gd name="T5" fmla="*/ 120 h 154"/>
                  <a:gd name="T6" fmla="*/ 62 w 144"/>
                  <a:gd name="T7" fmla="*/ 55 h 154"/>
                  <a:gd name="T8" fmla="*/ 104 w 144"/>
                  <a:gd name="T9" fmla="*/ 34 h 154"/>
                  <a:gd name="T10" fmla="*/ 117 w 144"/>
                  <a:gd name="T11" fmla="*/ 53 h 154"/>
                  <a:gd name="T12" fmla="*/ 141 w 144"/>
                  <a:gd name="T13" fmla="*/ 47 h 154"/>
                  <a:gd name="T14" fmla="*/ 97 w 144"/>
                  <a:gd name="T15" fmla="*/ 2 h 154"/>
                  <a:gd name="T16" fmla="*/ 36 w 144"/>
                  <a:gd name="T17" fmla="*/ 33 h 154"/>
                  <a:gd name="T18" fmla="*/ 90 w 144"/>
                  <a:gd name="T19" fmla="*/ 107 h 154"/>
                  <a:gd name="T20" fmla="*/ 28 w 144"/>
                  <a:gd name="T21" fmla="*/ 101 h 154"/>
                  <a:gd name="T22" fmla="*/ 0 w 144"/>
                  <a:gd name="T23" fmla="*/ 102 h 1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4" h="15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39" name="Freeform 150"/>
              <p:cNvSpPr>
                <a:spLocks/>
              </p:cNvSpPr>
              <p:nvPr userDrawn="1"/>
            </p:nvSpPr>
            <p:spPr bwMode="ltGray">
              <a:xfrm rot="-2857037">
                <a:off x="619" y="3550"/>
                <a:ext cx="68" cy="69"/>
              </a:xfrm>
              <a:custGeom>
                <a:avLst/>
                <a:gdLst>
                  <a:gd name="T0" fmla="*/ 0 w 144"/>
                  <a:gd name="T1" fmla="*/ 0 h 154"/>
                  <a:gd name="T2" fmla="*/ 0 w 144"/>
                  <a:gd name="T3" fmla="*/ 0 h 154"/>
                  <a:gd name="T4" fmla="*/ 0 w 144"/>
                  <a:gd name="T5" fmla="*/ 0 h 154"/>
                  <a:gd name="T6" fmla="*/ 0 w 144"/>
                  <a:gd name="T7" fmla="*/ 0 h 154"/>
                  <a:gd name="T8" fmla="*/ 0 w 144"/>
                  <a:gd name="T9" fmla="*/ 0 h 154"/>
                  <a:gd name="T10" fmla="*/ 0 w 144"/>
                  <a:gd name="T11" fmla="*/ 0 h 154"/>
                  <a:gd name="T12" fmla="*/ 0 w 144"/>
                  <a:gd name="T13" fmla="*/ 0 h 154"/>
                  <a:gd name="T14" fmla="*/ 0 w 144"/>
                  <a:gd name="T15" fmla="*/ 0 h 154"/>
                  <a:gd name="T16" fmla="*/ 0 w 144"/>
                  <a:gd name="T17" fmla="*/ 0 h 154"/>
                  <a:gd name="T18" fmla="*/ 0 w 144"/>
                  <a:gd name="T19" fmla="*/ 0 h 154"/>
                  <a:gd name="T20" fmla="*/ 0 w 144"/>
                  <a:gd name="T21" fmla="*/ 0 h 154"/>
                  <a:gd name="T22" fmla="*/ 0 w 144"/>
                  <a:gd name="T23" fmla="*/ 0 h 1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4" h="15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40" name="Freeform 151"/>
              <p:cNvSpPr>
                <a:spLocks/>
              </p:cNvSpPr>
              <p:nvPr userDrawn="1"/>
            </p:nvSpPr>
            <p:spPr bwMode="ltGray">
              <a:xfrm>
                <a:off x="235" y="2503"/>
                <a:ext cx="348" cy="1272"/>
              </a:xfrm>
              <a:custGeom>
                <a:avLst/>
                <a:gdLst/>
                <a:ahLst/>
                <a:cxnLst>
                  <a:cxn ang="0">
                    <a:pos x="0" y="0"/>
                  </a:cxn>
                  <a:cxn ang="0">
                    <a:pos x="287" y="582"/>
                  </a:cxn>
                  <a:cxn ang="0">
                    <a:pos x="348" y="1272"/>
                  </a:cxn>
                  <a:cxn ang="0">
                    <a:pos x="54" y="676"/>
                  </a:cxn>
                  <a:cxn ang="0">
                    <a:pos x="0" y="0"/>
                  </a:cxn>
                </a:cxnLst>
                <a:rect l="0" t="0" r="r" b="b"/>
                <a:pathLst>
                  <a:path w="348" h="1272">
                    <a:moveTo>
                      <a:pt x="0" y="0"/>
                    </a:moveTo>
                    <a:lnTo>
                      <a:pt x="287" y="582"/>
                    </a:lnTo>
                    <a:lnTo>
                      <a:pt x="348" y="1272"/>
                    </a:lnTo>
                    <a:lnTo>
                      <a:pt x="54" y="676"/>
                    </a:lnTo>
                    <a:lnTo>
                      <a:pt x="0" y="0"/>
                    </a:lnTo>
                    <a:close/>
                  </a:path>
                </a:pathLst>
              </a:custGeom>
              <a:gradFill rotWithShape="0">
                <a:gsLst>
                  <a:gs pos="0">
                    <a:schemeClr val="bg2"/>
                  </a:gs>
                  <a:gs pos="100000">
                    <a:schemeClr val="bg2">
                      <a:gamma/>
                      <a:shade val="96863"/>
                      <a:invGamma/>
                    </a:schemeClr>
                  </a:gs>
                </a:gsLst>
                <a:lin ang="18900000" scaled="1"/>
              </a:gradFill>
              <a:ln w="9525" cap="flat" cmpd="sng">
                <a:noFill/>
                <a:prstDash val="solid"/>
                <a:round/>
                <a:headEnd type="none" w="med" len="med"/>
                <a:tailEnd type="none" w="med" len="med"/>
              </a:ln>
              <a:effectLst/>
            </p:spPr>
            <p:txBody>
              <a:bodyPr/>
              <a:lstStyle/>
              <a:p>
                <a:pPr>
                  <a:defRPr/>
                </a:pPr>
                <a:endParaRPr lang="en-US">
                  <a:solidFill>
                    <a:srgbClr val="FFFFFF"/>
                  </a:solidFill>
                  <a:latin typeface="Tahoma" charset="0"/>
                  <a:cs typeface="Arial" panose="020B0604020202020204" pitchFamily="34" charset="0"/>
                </a:endParaRPr>
              </a:p>
            </p:txBody>
          </p:sp>
          <p:sp>
            <p:nvSpPr>
              <p:cNvPr id="141" name="Oval 152"/>
              <p:cNvSpPr>
                <a:spLocks noChangeArrowheads="1"/>
              </p:cNvSpPr>
              <p:nvPr userDrawn="1"/>
            </p:nvSpPr>
            <p:spPr bwMode="ltGray">
              <a:xfrm rot="-1684349">
                <a:off x="296" y="3047"/>
                <a:ext cx="221" cy="174"/>
              </a:xfrm>
              <a:prstGeom prst="ellipse">
                <a:avLst/>
              </a:prstGeom>
              <a:gradFill rotWithShape="0">
                <a:gsLst>
                  <a:gs pos="0">
                    <a:schemeClr val="bg2">
                      <a:gamma/>
                      <a:shade val="90980"/>
                      <a:invGamma/>
                    </a:schemeClr>
                  </a:gs>
                  <a:gs pos="50000">
                    <a:schemeClr val="bg2"/>
                  </a:gs>
                  <a:gs pos="100000">
                    <a:schemeClr val="bg2">
                      <a:gamma/>
                      <a:shade val="90980"/>
                      <a:invGamma/>
                    </a:schemeClr>
                  </a:gs>
                </a:gsLst>
                <a:lin ang="18900000" scaled="1"/>
              </a:gradFill>
              <a:ln w="9525">
                <a:noFill/>
                <a:round/>
                <a:headEnd/>
                <a:tailEnd/>
              </a:ln>
              <a:effectLst/>
            </p:spPr>
            <p:txBody>
              <a:bodyPr/>
              <a:lstStyle/>
              <a:p>
                <a:pPr>
                  <a:defRPr/>
                </a:pPr>
                <a:endParaRPr lang="en-US">
                  <a:solidFill>
                    <a:srgbClr val="FFFFFF"/>
                  </a:solidFill>
                  <a:latin typeface="Tahoma" charset="0"/>
                  <a:cs typeface="Arial" panose="020B0604020202020204" pitchFamily="34" charset="0"/>
                </a:endParaRPr>
              </a:p>
            </p:txBody>
          </p:sp>
        </p:grpSp>
      </p:grpSp>
      <p:sp>
        <p:nvSpPr>
          <p:cNvPr id="155" name="Freeform 158"/>
          <p:cNvSpPr>
            <a:spLocks/>
          </p:cNvSpPr>
          <p:nvPr/>
        </p:nvSpPr>
        <p:spPr bwMode="hidden">
          <a:xfrm>
            <a:off x="4699000" y="5441950"/>
            <a:ext cx="4521200" cy="1250950"/>
          </a:xfrm>
          <a:custGeom>
            <a:avLst/>
            <a:gdLst>
              <a:gd name="T0" fmla="*/ 2147483647 w 2848"/>
              <a:gd name="T1" fmla="*/ 2147483647 h 788"/>
              <a:gd name="T2" fmla="*/ 2147483647 w 2848"/>
              <a:gd name="T3" fmla="*/ 0 h 788"/>
              <a:gd name="T4" fmla="*/ 2147483647 w 2848"/>
              <a:gd name="T5" fmla="*/ 2147483647 h 788"/>
              <a:gd name="T6" fmla="*/ 2147483647 w 2848"/>
              <a:gd name="T7" fmla="*/ 2147483647 h 788"/>
              <a:gd name="T8" fmla="*/ 2147483647 w 2848"/>
              <a:gd name="T9" fmla="*/ 2147483647 h 788"/>
              <a:gd name="T10" fmla="*/ 2147483647 w 2848"/>
              <a:gd name="T11" fmla="*/ 2147483647 h 788"/>
              <a:gd name="T12" fmla="*/ 2147483647 w 2848"/>
              <a:gd name="T13" fmla="*/ 2147483647 h 788"/>
              <a:gd name="T14" fmla="*/ 2147483647 w 2848"/>
              <a:gd name="T15" fmla="*/ 2147483647 h 788"/>
              <a:gd name="T16" fmla="*/ 2147483647 w 2848"/>
              <a:gd name="T17" fmla="*/ 2147483647 h 788"/>
              <a:gd name="T18" fmla="*/ 2147483647 w 2848"/>
              <a:gd name="T19" fmla="*/ 2147483647 h 788"/>
              <a:gd name="T20" fmla="*/ 0 w 2848"/>
              <a:gd name="T21" fmla="*/ 2147483647 h 788"/>
              <a:gd name="T22" fmla="*/ 2147483647 w 2848"/>
              <a:gd name="T23" fmla="*/ 2147483647 h 788"/>
              <a:gd name="T24" fmla="*/ 2147483647 w 2848"/>
              <a:gd name="T25" fmla="*/ 2147483647 h 788"/>
              <a:gd name="T26" fmla="*/ 2147483647 w 2848"/>
              <a:gd name="T27" fmla="*/ 2147483647 h 788"/>
              <a:gd name="T28" fmla="*/ 2147483647 w 2848"/>
              <a:gd name="T29" fmla="*/ 2147483647 h 788"/>
              <a:gd name="T30" fmla="*/ 2147483647 w 2848"/>
              <a:gd name="T31" fmla="*/ 2147483647 h 788"/>
              <a:gd name="T32" fmla="*/ 2147483647 w 2848"/>
              <a:gd name="T33" fmla="*/ 2147483647 h 788"/>
              <a:gd name="T34" fmla="*/ 2147483647 w 2848"/>
              <a:gd name="T35" fmla="*/ 2147483647 h 788"/>
              <a:gd name="T36" fmla="*/ 2147483647 w 2848"/>
              <a:gd name="T37" fmla="*/ 2147483647 h 788"/>
              <a:gd name="T38" fmla="*/ 2147483647 w 2848"/>
              <a:gd name="T39" fmla="*/ 2147483647 h 78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848" h="78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w="17780"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56" name="Freeform 159"/>
          <p:cNvSpPr>
            <a:spLocks/>
          </p:cNvSpPr>
          <p:nvPr/>
        </p:nvSpPr>
        <p:spPr bwMode="hidden">
          <a:xfrm>
            <a:off x="7937500" y="5588000"/>
            <a:ext cx="1025525" cy="622300"/>
          </a:xfrm>
          <a:custGeom>
            <a:avLst/>
            <a:gdLst>
              <a:gd name="T0" fmla="*/ 2147483647 w 646"/>
              <a:gd name="T1" fmla="*/ 0 h 392"/>
              <a:gd name="T2" fmla="*/ 2147483647 w 646"/>
              <a:gd name="T3" fmla="*/ 2147483647 h 392"/>
              <a:gd name="T4" fmla="*/ 2147483647 w 646"/>
              <a:gd name="T5" fmla="*/ 2147483647 h 392"/>
              <a:gd name="T6" fmla="*/ 2147483647 w 646"/>
              <a:gd name="T7" fmla="*/ 2147483647 h 392"/>
              <a:gd name="T8" fmla="*/ 0 w 646"/>
              <a:gd name="T9" fmla="*/ 2147483647 h 392"/>
              <a:gd name="T10" fmla="*/ 2147483647 w 646"/>
              <a:gd name="T11" fmla="*/ 2147483647 h 392"/>
              <a:gd name="T12" fmla="*/ 2147483647 w 646"/>
              <a:gd name="T13" fmla="*/ 2147483647 h 392"/>
              <a:gd name="T14" fmla="*/ 2147483647 w 646"/>
              <a:gd name="T15" fmla="*/ 2147483647 h 392"/>
              <a:gd name="T16" fmla="*/ 2147483647 w 646"/>
              <a:gd name="T17" fmla="*/ 0 h 3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6" h="392">
                <a:moveTo>
                  <a:pt x="504" y="0"/>
                </a:moveTo>
                <a:lnTo>
                  <a:pt x="320" y="61"/>
                </a:lnTo>
                <a:lnTo>
                  <a:pt x="238" y="109"/>
                </a:lnTo>
                <a:lnTo>
                  <a:pt x="144" y="216"/>
                </a:lnTo>
                <a:lnTo>
                  <a:pt x="0" y="392"/>
                </a:lnTo>
                <a:lnTo>
                  <a:pt x="360" y="263"/>
                </a:lnTo>
                <a:lnTo>
                  <a:pt x="432" y="182"/>
                </a:lnTo>
                <a:lnTo>
                  <a:pt x="646" y="142"/>
                </a:lnTo>
                <a:lnTo>
                  <a:pt x="504" y="0"/>
                </a:lnTo>
                <a:close/>
              </a:path>
            </a:pathLst>
          </a:custGeom>
          <a:noFill/>
          <a:ln w="17780"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57" name="Freeform 160"/>
          <p:cNvSpPr>
            <a:spLocks/>
          </p:cNvSpPr>
          <p:nvPr/>
        </p:nvSpPr>
        <p:spPr bwMode="hidden">
          <a:xfrm>
            <a:off x="79375" y="3733800"/>
            <a:ext cx="4343400" cy="3048000"/>
          </a:xfrm>
          <a:custGeom>
            <a:avLst/>
            <a:gdLst>
              <a:gd name="T0" fmla="*/ 0 w 2736"/>
              <a:gd name="T1" fmla="*/ 0 h 1920"/>
              <a:gd name="T2" fmla="*/ 2147483647 w 2736"/>
              <a:gd name="T3" fmla="*/ 2147483647 h 1920"/>
              <a:gd name="T4" fmla="*/ 2147483647 w 2736"/>
              <a:gd name="T5" fmla="*/ 2147483647 h 1920"/>
              <a:gd name="T6" fmla="*/ 2147483647 w 2736"/>
              <a:gd name="T7" fmla="*/ 2147483647 h 1920"/>
              <a:gd name="T8" fmla="*/ 2147483647 w 2736"/>
              <a:gd name="T9" fmla="*/ 2147483647 h 1920"/>
              <a:gd name="T10" fmla="*/ 2147483647 w 2736"/>
              <a:gd name="T11" fmla="*/ 2147483647 h 1920"/>
              <a:gd name="T12" fmla="*/ 2147483647 w 2736"/>
              <a:gd name="T13" fmla="*/ 2147483647 h 1920"/>
              <a:gd name="T14" fmla="*/ 2147483647 w 2736"/>
              <a:gd name="T15" fmla="*/ 2147483647 h 1920"/>
              <a:gd name="T16" fmla="*/ 2147483647 w 2736"/>
              <a:gd name="T17" fmla="*/ 2147483647 h 1920"/>
              <a:gd name="T18" fmla="*/ 2147483647 w 2736"/>
              <a:gd name="T19" fmla="*/ 2147483647 h 1920"/>
              <a:gd name="T20" fmla="*/ 2147483647 w 2736"/>
              <a:gd name="T21" fmla="*/ 2147483647 h 1920"/>
              <a:gd name="T22" fmla="*/ 2147483647 w 2736"/>
              <a:gd name="T23" fmla="*/ 2147483647 h 1920"/>
              <a:gd name="T24" fmla="*/ 2147483647 w 2736"/>
              <a:gd name="T25" fmla="*/ 2147483647 h 1920"/>
              <a:gd name="T26" fmla="*/ 2147483647 w 2736"/>
              <a:gd name="T27" fmla="*/ 2147483647 h 1920"/>
              <a:gd name="T28" fmla="*/ 2147483647 w 2736"/>
              <a:gd name="T29" fmla="*/ 2147483647 h 1920"/>
              <a:gd name="T30" fmla="*/ 2147483647 w 2736"/>
              <a:gd name="T31" fmla="*/ 2147483647 h 1920"/>
              <a:gd name="T32" fmla="*/ 2147483647 w 2736"/>
              <a:gd name="T33" fmla="*/ 2147483647 h 1920"/>
              <a:gd name="T34" fmla="*/ 2147483647 w 2736"/>
              <a:gd name="T35" fmla="*/ 2147483647 h 1920"/>
              <a:gd name="T36" fmla="*/ 2147483647 w 2736"/>
              <a:gd name="T37" fmla="*/ 2147483647 h 1920"/>
              <a:gd name="T38" fmla="*/ 2147483647 w 2736"/>
              <a:gd name="T39" fmla="*/ 2147483647 h 1920"/>
              <a:gd name="T40" fmla="*/ 2147483647 w 2736"/>
              <a:gd name="T41" fmla="*/ 2147483647 h 1920"/>
              <a:gd name="T42" fmla="*/ 2147483647 w 2736"/>
              <a:gd name="T43" fmla="*/ 2147483647 h 1920"/>
              <a:gd name="T44" fmla="*/ 2147483647 w 2736"/>
              <a:gd name="T45" fmla="*/ 2147483647 h 1920"/>
              <a:gd name="T46" fmla="*/ 2147483647 w 2736"/>
              <a:gd name="T47" fmla="*/ 2147483647 h 1920"/>
              <a:gd name="T48" fmla="*/ 2147483647 w 2736"/>
              <a:gd name="T49" fmla="*/ 2147483647 h 1920"/>
              <a:gd name="T50" fmla="*/ 2147483647 w 2736"/>
              <a:gd name="T51" fmla="*/ 2147483647 h 1920"/>
              <a:gd name="T52" fmla="*/ 0 w 2736"/>
              <a:gd name="T53" fmla="*/ 0 h 19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736" h="1920">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w="9525"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58" name="Rectangle 161"/>
          <p:cNvSpPr>
            <a:spLocks noChangeArrowheads="1"/>
          </p:cNvSpPr>
          <p:nvPr/>
        </p:nvSpPr>
        <p:spPr bwMode="auto">
          <a:xfrm>
            <a:off x="0" y="3581400"/>
            <a:ext cx="9144000" cy="32766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grpSp>
        <p:nvGrpSpPr>
          <p:cNvPr id="159" name="Group 162"/>
          <p:cNvGrpSpPr>
            <a:grpSpLocks/>
          </p:cNvGrpSpPr>
          <p:nvPr/>
        </p:nvGrpSpPr>
        <p:grpSpPr bwMode="auto">
          <a:xfrm>
            <a:off x="0" y="3560763"/>
            <a:ext cx="2198688" cy="2701925"/>
            <a:chOff x="0" y="2243"/>
            <a:chExt cx="1385" cy="1702"/>
          </a:xfrm>
        </p:grpSpPr>
        <p:sp>
          <p:nvSpPr>
            <p:cNvPr id="160" name="Rectangle 163"/>
            <p:cNvSpPr>
              <a:spLocks noChangeArrowheads="1"/>
            </p:cNvSpPr>
            <p:nvPr userDrawn="1"/>
          </p:nvSpPr>
          <p:spPr bwMode="ltGray">
            <a:xfrm rot="6798887">
              <a:off x="63" y="3834"/>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61" name="Rectangle 164"/>
            <p:cNvSpPr>
              <a:spLocks noChangeArrowheads="1"/>
            </p:cNvSpPr>
            <p:nvPr userDrawn="1"/>
          </p:nvSpPr>
          <p:spPr bwMode="ltGray">
            <a:xfrm rot="6798887">
              <a:off x="33" y="3832"/>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62" name="Rectangle 165"/>
            <p:cNvSpPr>
              <a:spLocks noChangeArrowheads="1"/>
            </p:cNvSpPr>
            <p:nvPr userDrawn="1"/>
          </p:nvSpPr>
          <p:spPr bwMode="ltGray">
            <a:xfrm rot="6798887">
              <a:off x="7" y="3826"/>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63" name="Rectangle 166"/>
            <p:cNvSpPr>
              <a:spLocks noChangeArrowheads="1"/>
            </p:cNvSpPr>
            <p:nvPr userDrawn="1"/>
          </p:nvSpPr>
          <p:spPr bwMode="ltGray">
            <a:xfrm rot="5999912">
              <a:off x="209" y="3836"/>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64" name="Rectangle 167"/>
            <p:cNvSpPr>
              <a:spLocks noChangeArrowheads="1"/>
            </p:cNvSpPr>
            <p:nvPr userDrawn="1"/>
          </p:nvSpPr>
          <p:spPr bwMode="ltGray">
            <a:xfrm rot="5999912">
              <a:off x="183" y="3840"/>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65" name="Rectangle 168"/>
            <p:cNvSpPr>
              <a:spLocks noChangeArrowheads="1"/>
            </p:cNvSpPr>
            <p:nvPr userDrawn="1"/>
          </p:nvSpPr>
          <p:spPr bwMode="ltGray">
            <a:xfrm rot="6250138">
              <a:off x="153" y="3840"/>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66" name="Rectangle 169"/>
            <p:cNvSpPr>
              <a:spLocks noChangeArrowheads="1"/>
            </p:cNvSpPr>
            <p:nvPr userDrawn="1"/>
          </p:nvSpPr>
          <p:spPr bwMode="ltGray">
            <a:xfrm rot="6238076">
              <a:off x="123" y="3838"/>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67" name="Rectangle 170"/>
            <p:cNvSpPr>
              <a:spLocks noChangeArrowheads="1"/>
            </p:cNvSpPr>
            <p:nvPr userDrawn="1"/>
          </p:nvSpPr>
          <p:spPr bwMode="ltGray">
            <a:xfrm rot="5380717">
              <a:off x="363" y="3820"/>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68" name="Rectangle 171"/>
            <p:cNvSpPr>
              <a:spLocks noChangeArrowheads="1"/>
            </p:cNvSpPr>
            <p:nvPr userDrawn="1"/>
          </p:nvSpPr>
          <p:spPr bwMode="ltGray">
            <a:xfrm rot="5380717">
              <a:off x="333" y="3824"/>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69" name="Rectangle 172"/>
            <p:cNvSpPr>
              <a:spLocks noChangeArrowheads="1"/>
            </p:cNvSpPr>
            <p:nvPr userDrawn="1"/>
          </p:nvSpPr>
          <p:spPr bwMode="ltGray">
            <a:xfrm rot="5583200">
              <a:off x="303" y="3828"/>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70" name="Rectangle 173"/>
            <p:cNvSpPr>
              <a:spLocks noChangeArrowheads="1"/>
            </p:cNvSpPr>
            <p:nvPr userDrawn="1"/>
          </p:nvSpPr>
          <p:spPr bwMode="ltGray">
            <a:xfrm rot="5737625">
              <a:off x="271" y="3834"/>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71" name="Rectangle 174"/>
            <p:cNvSpPr>
              <a:spLocks noChangeArrowheads="1"/>
            </p:cNvSpPr>
            <p:nvPr userDrawn="1"/>
          </p:nvSpPr>
          <p:spPr bwMode="ltGray">
            <a:xfrm rot="4715477">
              <a:off x="517" y="3780"/>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72" name="Rectangle 175"/>
            <p:cNvSpPr>
              <a:spLocks noChangeArrowheads="1"/>
            </p:cNvSpPr>
            <p:nvPr userDrawn="1"/>
          </p:nvSpPr>
          <p:spPr bwMode="ltGray">
            <a:xfrm rot="4924949">
              <a:off x="486" y="3786"/>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73" name="Rectangle 176"/>
            <p:cNvSpPr>
              <a:spLocks noChangeArrowheads="1"/>
            </p:cNvSpPr>
            <p:nvPr userDrawn="1"/>
          </p:nvSpPr>
          <p:spPr bwMode="ltGray">
            <a:xfrm rot="4924949">
              <a:off x="456" y="3800"/>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74" name="Rectangle 177"/>
            <p:cNvSpPr>
              <a:spLocks noChangeArrowheads="1"/>
            </p:cNvSpPr>
            <p:nvPr userDrawn="1"/>
          </p:nvSpPr>
          <p:spPr bwMode="ltGray">
            <a:xfrm rot="5041352">
              <a:off x="427" y="3802"/>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75" name="Rectangle 178"/>
            <p:cNvSpPr>
              <a:spLocks noChangeArrowheads="1"/>
            </p:cNvSpPr>
            <p:nvPr userDrawn="1"/>
          </p:nvSpPr>
          <p:spPr bwMode="ltGray">
            <a:xfrm rot="3816889">
              <a:off x="664" y="3714"/>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76" name="Rectangle 179"/>
            <p:cNvSpPr>
              <a:spLocks noChangeArrowheads="1"/>
            </p:cNvSpPr>
            <p:nvPr userDrawn="1"/>
          </p:nvSpPr>
          <p:spPr bwMode="ltGray">
            <a:xfrm rot="3816889">
              <a:off x="634" y="3732"/>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77" name="Rectangle 180"/>
            <p:cNvSpPr>
              <a:spLocks noChangeArrowheads="1"/>
            </p:cNvSpPr>
            <p:nvPr userDrawn="1"/>
          </p:nvSpPr>
          <p:spPr bwMode="ltGray">
            <a:xfrm rot="4104184">
              <a:off x="606" y="3742"/>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78" name="Rectangle 181"/>
            <p:cNvSpPr>
              <a:spLocks noChangeArrowheads="1"/>
            </p:cNvSpPr>
            <p:nvPr userDrawn="1"/>
          </p:nvSpPr>
          <p:spPr bwMode="ltGray">
            <a:xfrm rot="4325343">
              <a:off x="575" y="3756"/>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79" name="Rectangle 182"/>
            <p:cNvSpPr>
              <a:spLocks noChangeArrowheads="1"/>
            </p:cNvSpPr>
            <p:nvPr userDrawn="1"/>
          </p:nvSpPr>
          <p:spPr bwMode="ltGray">
            <a:xfrm rot="3368036">
              <a:off x="800" y="3634"/>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80" name="Rectangle 183"/>
            <p:cNvSpPr>
              <a:spLocks noChangeArrowheads="1"/>
            </p:cNvSpPr>
            <p:nvPr userDrawn="1"/>
          </p:nvSpPr>
          <p:spPr bwMode="ltGray">
            <a:xfrm rot="3368036">
              <a:off x="772" y="3650"/>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81" name="Rectangle 184"/>
            <p:cNvSpPr>
              <a:spLocks noChangeArrowheads="1"/>
            </p:cNvSpPr>
            <p:nvPr userDrawn="1"/>
          </p:nvSpPr>
          <p:spPr bwMode="ltGray">
            <a:xfrm rot="3368036">
              <a:off x="746" y="3668"/>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82" name="Rectangle 185"/>
            <p:cNvSpPr>
              <a:spLocks noChangeArrowheads="1"/>
            </p:cNvSpPr>
            <p:nvPr userDrawn="1"/>
          </p:nvSpPr>
          <p:spPr bwMode="ltGray">
            <a:xfrm rot="3816889">
              <a:off x="717" y="3686"/>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83" name="Rectangle 186"/>
            <p:cNvSpPr>
              <a:spLocks noChangeArrowheads="1"/>
            </p:cNvSpPr>
            <p:nvPr userDrawn="1"/>
          </p:nvSpPr>
          <p:spPr bwMode="ltGray">
            <a:xfrm rot="2302266">
              <a:off x="923" y="3539"/>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84" name="Rectangle 187"/>
            <p:cNvSpPr>
              <a:spLocks noChangeArrowheads="1"/>
            </p:cNvSpPr>
            <p:nvPr userDrawn="1"/>
          </p:nvSpPr>
          <p:spPr bwMode="ltGray">
            <a:xfrm rot="2302266">
              <a:off x="899" y="3558"/>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85" name="Rectangle 188"/>
            <p:cNvSpPr>
              <a:spLocks noChangeArrowheads="1"/>
            </p:cNvSpPr>
            <p:nvPr userDrawn="1"/>
          </p:nvSpPr>
          <p:spPr bwMode="ltGray">
            <a:xfrm rot="2707562">
              <a:off x="876" y="3578"/>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86" name="Rectangle 189"/>
            <p:cNvSpPr>
              <a:spLocks noChangeArrowheads="1"/>
            </p:cNvSpPr>
            <p:nvPr userDrawn="1"/>
          </p:nvSpPr>
          <p:spPr bwMode="ltGray">
            <a:xfrm rot="2707562">
              <a:off x="850" y="3596"/>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87" name="Rectangle 190"/>
            <p:cNvSpPr>
              <a:spLocks noChangeArrowheads="1"/>
            </p:cNvSpPr>
            <p:nvPr userDrawn="1"/>
          </p:nvSpPr>
          <p:spPr bwMode="ltGray">
            <a:xfrm rot="1525830">
              <a:off x="1027" y="3425"/>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88" name="Rectangle 191"/>
            <p:cNvSpPr>
              <a:spLocks noChangeArrowheads="1"/>
            </p:cNvSpPr>
            <p:nvPr userDrawn="1"/>
          </p:nvSpPr>
          <p:spPr bwMode="ltGray">
            <a:xfrm rot="1525830">
              <a:off x="1009" y="3449"/>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89" name="Rectangle 192"/>
            <p:cNvSpPr>
              <a:spLocks noChangeArrowheads="1"/>
            </p:cNvSpPr>
            <p:nvPr userDrawn="1"/>
          </p:nvSpPr>
          <p:spPr bwMode="ltGray">
            <a:xfrm rot="1788117">
              <a:off x="990" y="3471"/>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90" name="Rectangle 193"/>
            <p:cNvSpPr>
              <a:spLocks noChangeArrowheads="1"/>
            </p:cNvSpPr>
            <p:nvPr userDrawn="1"/>
          </p:nvSpPr>
          <p:spPr bwMode="ltGray">
            <a:xfrm rot="1788117">
              <a:off x="969" y="3496"/>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91" name="Rectangle 194"/>
            <p:cNvSpPr>
              <a:spLocks noChangeArrowheads="1"/>
            </p:cNvSpPr>
            <p:nvPr userDrawn="1"/>
          </p:nvSpPr>
          <p:spPr bwMode="ltGray">
            <a:xfrm rot="841630">
              <a:off x="1113" y="3307"/>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92" name="Rectangle 195"/>
            <p:cNvSpPr>
              <a:spLocks noChangeArrowheads="1"/>
            </p:cNvSpPr>
            <p:nvPr userDrawn="1"/>
          </p:nvSpPr>
          <p:spPr bwMode="ltGray">
            <a:xfrm rot="841630">
              <a:off x="1100" y="3330"/>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93" name="Rectangle 196"/>
            <p:cNvSpPr>
              <a:spLocks noChangeArrowheads="1"/>
            </p:cNvSpPr>
            <p:nvPr userDrawn="1"/>
          </p:nvSpPr>
          <p:spPr bwMode="ltGray">
            <a:xfrm rot="1308689">
              <a:off x="1086" y="3356"/>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94" name="Rectangle 197"/>
            <p:cNvSpPr>
              <a:spLocks noChangeArrowheads="1"/>
            </p:cNvSpPr>
            <p:nvPr userDrawn="1"/>
          </p:nvSpPr>
          <p:spPr bwMode="ltGray">
            <a:xfrm rot="1308689">
              <a:off x="1064" y="3377"/>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95" name="Rectangle 198"/>
            <p:cNvSpPr>
              <a:spLocks noChangeArrowheads="1"/>
            </p:cNvSpPr>
            <p:nvPr userDrawn="1"/>
          </p:nvSpPr>
          <p:spPr bwMode="ltGray">
            <a:xfrm rot="469913">
              <a:off x="1172" y="3177"/>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96" name="Rectangle 199"/>
            <p:cNvSpPr>
              <a:spLocks noChangeArrowheads="1"/>
            </p:cNvSpPr>
            <p:nvPr userDrawn="1"/>
          </p:nvSpPr>
          <p:spPr bwMode="ltGray">
            <a:xfrm rot="559869">
              <a:off x="1162" y="3202"/>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97" name="Rectangle 200"/>
            <p:cNvSpPr>
              <a:spLocks noChangeArrowheads="1"/>
            </p:cNvSpPr>
            <p:nvPr userDrawn="1"/>
          </p:nvSpPr>
          <p:spPr bwMode="ltGray">
            <a:xfrm rot="734079">
              <a:off x="1154" y="3228"/>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98" name="Rectangle 201"/>
            <p:cNvSpPr>
              <a:spLocks noChangeArrowheads="1"/>
            </p:cNvSpPr>
            <p:nvPr userDrawn="1"/>
          </p:nvSpPr>
          <p:spPr bwMode="ltGray">
            <a:xfrm rot="734079">
              <a:off x="1141" y="3256"/>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99" name="Rectangle 202"/>
            <p:cNvSpPr>
              <a:spLocks noChangeArrowheads="1"/>
            </p:cNvSpPr>
            <p:nvPr userDrawn="1"/>
          </p:nvSpPr>
          <p:spPr bwMode="ltGray">
            <a:xfrm rot="-293905">
              <a:off x="1211" y="3048"/>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00" name="Rectangle 203"/>
            <p:cNvSpPr>
              <a:spLocks noChangeArrowheads="1"/>
            </p:cNvSpPr>
            <p:nvPr userDrawn="1"/>
          </p:nvSpPr>
          <p:spPr bwMode="ltGray">
            <a:xfrm rot="-8">
              <a:off x="1201" y="3074"/>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01" name="Rectangle 204"/>
            <p:cNvSpPr>
              <a:spLocks noChangeArrowheads="1"/>
            </p:cNvSpPr>
            <p:nvPr userDrawn="1"/>
          </p:nvSpPr>
          <p:spPr bwMode="ltGray">
            <a:xfrm rot="-8">
              <a:off x="1200" y="3099"/>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02" name="Rectangle 205"/>
            <p:cNvSpPr>
              <a:spLocks noChangeArrowheads="1"/>
            </p:cNvSpPr>
            <p:nvPr userDrawn="1"/>
          </p:nvSpPr>
          <p:spPr bwMode="ltGray">
            <a:xfrm rot="214188">
              <a:off x="1189" y="3125"/>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03" name="Rectangle 206"/>
            <p:cNvSpPr>
              <a:spLocks noChangeArrowheads="1"/>
            </p:cNvSpPr>
            <p:nvPr userDrawn="1"/>
          </p:nvSpPr>
          <p:spPr bwMode="ltGray">
            <a:xfrm rot="-682388">
              <a:off x="1219" y="2917"/>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04" name="Rectangle 207"/>
            <p:cNvSpPr>
              <a:spLocks noChangeArrowheads="1"/>
            </p:cNvSpPr>
            <p:nvPr userDrawn="1"/>
          </p:nvSpPr>
          <p:spPr bwMode="ltGray">
            <a:xfrm rot="-480400">
              <a:off x="1220" y="2943"/>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05" name="Rectangle 208"/>
            <p:cNvSpPr>
              <a:spLocks noChangeArrowheads="1"/>
            </p:cNvSpPr>
            <p:nvPr userDrawn="1"/>
          </p:nvSpPr>
          <p:spPr bwMode="ltGray">
            <a:xfrm rot="-480400">
              <a:off x="1220" y="2967"/>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06" name="Rectangle 209"/>
            <p:cNvSpPr>
              <a:spLocks noChangeArrowheads="1"/>
            </p:cNvSpPr>
            <p:nvPr userDrawn="1"/>
          </p:nvSpPr>
          <p:spPr bwMode="ltGray">
            <a:xfrm rot="-270546">
              <a:off x="1219" y="2993"/>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07" name="Rectangle 210"/>
            <p:cNvSpPr>
              <a:spLocks noChangeArrowheads="1"/>
            </p:cNvSpPr>
            <p:nvPr userDrawn="1"/>
          </p:nvSpPr>
          <p:spPr bwMode="ltGray">
            <a:xfrm rot="-1132286">
              <a:off x="1207" y="2795"/>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08" name="Rectangle 211"/>
            <p:cNvSpPr>
              <a:spLocks noChangeArrowheads="1"/>
            </p:cNvSpPr>
            <p:nvPr userDrawn="1"/>
          </p:nvSpPr>
          <p:spPr bwMode="ltGray">
            <a:xfrm rot="-969272">
              <a:off x="1213" y="2816"/>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09" name="Rectangle 212"/>
            <p:cNvSpPr>
              <a:spLocks noChangeArrowheads="1"/>
            </p:cNvSpPr>
            <p:nvPr userDrawn="1"/>
          </p:nvSpPr>
          <p:spPr bwMode="ltGray">
            <a:xfrm rot="-969272">
              <a:off x="1216" y="2840"/>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10" name="Rectangle 213"/>
            <p:cNvSpPr>
              <a:spLocks noChangeArrowheads="1"/>
            </p:cNvSpPr>
            <p:nvPr userDrawn="1"/>
          </p:nvSpPr>
          <p:spPr bwMode="ltGray">
            <a:xfrm rot="-806259">
              <a:off x="1219" y="2867"/>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11" name="Rectangle 214"/>
            <p:cNvSpPr>
              <a:spLocks noChangeArrowheads="1"/>
            </p:cNvSpPr>
            <p:nvPr userDrawn="1"/>
          </p:nvSpPr>
          <p:spPr bwMode="ltGray">
            <a:xfrm rot="-1543941">
              <a:off x="1165" y="2679"/>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12" name="Rectangle 215"/>
            <p:cNvSpPr>
              <a:spLocks noChangeArrowheads="1"/>
            </p:cNvSpPr>
            <p:nvPr userDrawn="1"/>
          </p:nvSpPr>
          <p:spPr bwMode="ltGray">
            <a:xfrm rot="-1341953">
              <a:off x="1176" y="2704"/>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13" name="Rectangle 216"/>
            <p:cNvSpPr>
              <a:spLocks noChangeArrowheads="1"/>
            </p:cNvSpPr>
            <p:nvPr userDrawn="1"/>
          </p:nvSpPr>
          <p:spPr bwMode="ltGray">
            <a:xfrm rot="-1341953">
              <a:off x="1184" y="2727"/>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14" name="Rectangle 217"/>
            <p:cNvSpPr>
              <a:spLocks noChangeArrowheads="1"/>
            </p:cNvSpPr>
            <p:nvPr userDrawn="1"/>
          </p:nvSpPr>
          <p:spPr bwMode="ltGray">
            <a:xfrm rot="-1341953">
              <a:off x="1194" y="2747"/>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15" name="Rectangle 218"/>
            <p:cNvSpPr>
              <a:spLocks noChangeArrowheads="1"/>
            </p:cNvSpPr>
            <p:nvPr userDrawn="1"/>
          </p:nvSpPr>
          <p:spPr bwMode="ltGray">
            <a:xfrm rot="-1928746">
              <a:off x="1101" y="2580"/>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16" name="Rectangle 219"/>
            <p:cNvSpPr>
              <a:spLocks noChangeArrowheads="1"/>
            </p:cNvSpPr>
            <p:nvPr userDrawn="1"/>
          </p:nvSpPr>
          <p:spPr bwMode="ltGray">
            <a:xfrm rot="-1844175">
              <a:off x="1114" y="2597"/>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17" name="Rectangle 220"/>
            <p:cNvSpPr>
              <a:spLocks noChangeArrowheads="1"/>
            </p:cNvSpPr>
            <p:nvPr userDrawn="1"/>
          </p:nvSpPr>
          <p:spPr bwMode="ltGray">
            <a:xfrm rot="-1752383">
              <a:off x="1129" y="2619"/>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18" name="Rectangle 221"/>
            <p:cNvSpPr>
              <a:spLocks noChangeArrowheads="1"/>
            </p:cNvSpPr>
            <p:nvPr userDrawn="1"/>
          </p:nvSpPr>
          <p:spPr bwMode="ltGray">
            <a:xfrm rot="-1752383">
              <a:off x="1142" y="2636"/>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19" name="Rectangle 222"/>
            <p:cNvSpPr>
              <a:spLocks noChangeArrowheads="1"/>
            </p:cNvSpPr>
            <p:nvPr userDrawn="1"/>
          </p:nvSpPr>
          <p:spPr bwMode="ltGray">
            <a:xfrm rot="-2466736">
              <a:off x="1014" y="2490"/>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20" name="Rectangle 223"/>
            <p:cNvSpPr>
              <a:spLocks noChangeArrowheads="1"/>
            </p:cNvSpPr>
            <p:nvPr userDrawn="1"/>
          </p:nvSpPr>
          <p:spPr bwMode="ltGray">
            <a:xfrm rot="-2466736">
              <a:off x="1035" y="2509"/>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21" name="Rectangle 224"/>
            <p:cNvSpPr>
              <a:spLocks noChangeArrowheads="1"/>
            </p:cNvSpPr>
            <p:nvPr userDrawn="1"/>
          </p:nvSpPr>
          <p:spPr bwMode="ltGray">
            <a:xfrm rot="-2466736">
              <a:off x="1050" y="2526"/>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22" name="Rectangle 225"/>
            <p:cNvSpPr>
              <a:spLocks noChangeArrowheads="1"/>
            </p:cNvSpPr>
            <p:nvPr userDrawn="1"/>
          </p:nvSpPr>
          <p:spPr bwMode="ltGray">
            <a:xfrm rot="-2342866">
              <a:off x="1068" y="2542"/>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23" name="Freeform 226"/>
            <p:cNvSpPr>
              <a:spLocks/>
            </p:cNvSpPr>
            <p:nvPr userDrawn="1"/>
          </p:nvSpPr>
          <p:spPr bwMode="ltGray">
            <a:xfrm>
              <a:off x="486" y="2515"/>
              <a:ext cx="180" cy="151"/>
            </a:xfrm>
            <a:custGeom>
              <a:avLst/>
              <a:gdLst>
                <a:gd name="T0" fmla="*/ 0 w 180"/>
                <a:gd name="T1" fmla="*/ 144 h 151"/>
                <a:gd name="T2" fmla="*/ 28 w 180"/>
                <a:gd name="T3" fmla="*/ 147 h 151"/>
                <a:gd name="T4" fmla="*/ 64 w 180"/>
                <a:gd name="T5" fmla="*/ 46 h 151"/>
                <a:gd name="T6" fmla="*/ 94 w 180"/>
                <a:gd name="T7" fmla="*/ 151 h 151"/>
                <a:gd name="T8" fmla="*/ 129 w 180"/>
                <a:gd name="T9" fmla="*/ 151 h 151"/>
                <a:gd name="T10" fmla="*/ 180 w 180"/>
                <a:gd name="T11" fmla="*/ 9 h 151"/>
                <a:gd name="T12" fmla="*/ 148 w 180"/>
                <a:gd name="T13" fmla="*/ 10 h 151"/>
                <a:gd name="T14" fmla="*/ 112 w 180"/>
                <a:gd name="T15" fmla="*/ 112 h 151"/>
                <a:gd name="T16" fmla="*/ 79 w 180"/>
                <a:gd name="T17" fmla="*/ 0 h 151"/>
                <a:gd name="T18" fmla="*/ 48 w 180"/>
                <a:gd name="T19" fmla="*/ 0 h 151"/>
                <a:gd name="T20" fmla="*/ 0 w 180"/>
                <a:gd name="T21" fmla="*/ 144 h 1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0" h="151">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224" name="Rectangle 227"/>
            <p:cNvSpPr>
              <a:spLocks noChangeArrowheads="1"/>
            </p:cNvSpPr>
            <p:nvPr userDrawn="1"/>
          </p:nvSpPr>
          <p:spPr bwMode="ltGray">
            <a:xfrm rot="6575641">
              <a:off x="-217" y="3090"/>
              <a:ext cx="122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25" name="Rectangle 228"/>
            <p:cNvSpPr>
              <a:spLocks noChangeArrowheads="1"/>
            </p:cNvSpPr>
            <p:nvPr userDrawn="1"/>
          </p:nvSpPr>
          <p:spPr bwMode="ltGray">
            <a:xfrm rot="238799">
              <a:off x="4" y="3098"/>
              <a:ext cx="103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26" name="Rectangle 229"/>
            <p:cNvSpPr>
              <a:spLocks noChangeArrowheads="1"/>
            </p:cNvSpPr>
            <p:nvPr userDrawn="1"/>
          </p:nvSpPr>
          <p:spPr bwMode="ltGray">
            <a:xfrm rot="-2957028">
              <a:off x="907" y="2424"/>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27" name="Rectangle 230"/>
            <p:cNvSpPr>
              <a:spLocks noChangeArrowheads="1"/>
            </p:cNvSpPr>
            <p:nvPr userDrawn="1"/>
          </p:nvSpPr>
          <p:spPr bwMode="ltGray">
            <a:xfrm rot="-2957028">
              <a:off x="930" y="2438"/>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28" name="Rectangle 231"/>
            <p:cNvSpPr>
              <a:spLocks noChangeArrowheads="1"/>
            </p:cNvSpPr>
            <p:nvPr userDrawn="1"/>
          </p:nvSpPr>
          <p:spPr bwMode="ltGray">
            <a:xfrm rot="-2957028">
              <a:off x="954" y="2449"/>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29" name="Rectangle 232"/>
            <p:cNvSpPr>
              <a:spLocks noChangeArrowheads="1"/>
            </p:cNvSpPr>
            <p:nvPr userDrawn="1"/>
          </p:nvSpPr>
          <p:spPr bwMode="ltGray">
            <a:xfrm rot="-2661033">
              <a:off x="974" y="2461"/>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30" name="Rectangle 233"/>
            <p:cNvSpPr>
              <a:spLocks noChangeArrowheads="1"/>
            </p:cNvSpPr>
            <p:nvPr userDrawn="1"/>
          </p:nvSpPr>
          <p:spPr bwMode="ltGray">
            <a:xfrm rot="-3638503">
              <a:off x="788" y="2378"/>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31" name="Rectangle 234"/>
            <p:cNvSpPr>
              <a:spLocks noChangeArrowheads="1"/>
            </p:cNvSpPr>
            <p:nvPr userDrawn="1"/>
          </p:nvSpPr>
          <p:spPr bwMode="ltGray">
            <a:xfrm rot="-3638503">
              <a:off x="815" y="2386"/>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32" name="Rectangle 235"/>
            <p:cNvSpPr>
              <a:spLocks noChangeArrowheads="1"/>
            </p:cNvSpPr>
            <p:nvPr userDrawn="1"/>
          </p:nvSpPr>
          <p:spPr bwMode="ltGray">
            <a:xfrm rot="-3514633">
              <a:off x="837" y="2392"/>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33" name="Rectangle 236"/>
            <p:cNvSpPr>
              <a:spLocks noChangeArrowheads="1"/>
            </p:cNvSpPr>
            <p:nvPr userDrawn="1"/>
          </p:nvSpPr>
          <p:spPr bwMode="ltGray">
            <a:xfrm rot="-3220799">
              <a:off x="862" y="2404"/>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34" name="Rectangle 237"/>
            <p:cNvSpPr>
              <a:spLocks noChangeArrowheads="1"/>
            </p:cNvSpPr>
            <p:nvPr userDrawn="1"/>
          </p:nvSpPr>
          <p:spPr bwMode="ltGray">
            <a:xfrm rot="-4338250">
              <a:off x="649" y="2348"/>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35" name="Rectangle 238"/>
            <p:cNvSpPr>
              <a:spLocks noChangeArrowheads="1"/>
            </p:cNvSpPr>
            <p:nvPr userDrawn="1"/>
          </p:nvSpPr>
          <p:spPr bwMode="ltGray">
            <a:xfrm rot="-4250359">
              <a:off x="677" y="2354"/>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36" name="Rectangle 239"/>
            <p:cNvSpPr>
              <a:spLocks noChangeArrowheads="1"/>
            </p:cNvSpPr>
            <p:nvPr userDrawn="1"/>
          </p:nvSpPr>
          <p:spPr bwMode="ltGray">
            <a:xfrm rot="-4250359">
              <a:off x="708" y="2358"/>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37" name="Rectangle 240"/>
            <p:cNvSpPr>
              <a:spLocks noChangeArrowheads="1"/>
            </p:cNvSpPr>
            <p:nvPr userDrawn="1"/>
          </p:nvSpPr>
          <p:spPr bwMode="ltGray">
            <a:xfrm rot="-3989246">
              <a:off x="738" y="2362"/>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38" name="Rectangle 241"/>
            <p:cNvSpPr>
              <a:spLocks noChangeArrowheads="1"/>
            </p:cNvSpPr>
            <p:nvPr userDrawn="1"/>
          </p:nvSpPr>
          <p:spPr bwMode="ltGray">
            <a:xfrm rot="-4862215">
              <a:off x="503" y="2346"/>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39" name="Rectangle 242"/>
            <p:cNvSpPr>
              <a:spLocks noChangeArrowheads="1"/>
            </p:cNvSpPr>
            <p:nvPr userDrawn="1"/>
          </p:nvSpPr>
          <p:spPr bwMode="ltGray">
            <a:xfrm rot="-4673370">
              <a:off x="534" y="2344"/>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40" name="Rectangle 243"/>
            <p:cNvSpPr>
              <a:spLocks noChangeArrowheads="1"/>
            </p:cNvSpPr>
            <p:nvPr userDrawn="1"/>
          </p:nvSpPr>
          <p:spPr bwMode="ltGray">
            <a:xfrm rot="-4646721">
              <a:off x="563" y="2342"/>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41" name="Rectangle 244"/>
            <p:cNvSpPr>
              <a:spLocks noChangeArrowheads="1"/>
            </p:cNvSpPr>
            <p:nvPr userDrawn="1"/>
          </p:nvSpPr>
          <p:spPr bwMode="ltGray">
            <a:xfrm rot="-4580623">
              <a:off x="595" y="2342"/>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42" name="Rectangle 245"/>
            <p:cNvSpPr>
              <a:spLocks noChangeArrowheads="1"/>
            </p:cNvSpPr>
            <p:nvPr userDrawn="1"/>
          </p:nvSpPr>
          <p:spPr bwMode="ltGray">
            <a:xfrm rot="-5195129">
              <a:off x="355" y="2366"/>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43" name="Rectangle 246"/>
            <p:cNvSpPr>
              <a:spLocks noChangeArrowheads="1"/>
            </p:cNvSpPr>
            <p:nvPr userDrawn="1"/>
          </p:nvSpPr>
          <p:spPr bwMode="ltGray">
            <a:xfrm rot="-5360484">
              <a:off x="385" y="2360"/>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44" name="Rectangle 247"/>
            <p:cNvSpPr>
              <a:spLocks noChangeArrowheads="1"/>
            </p:cNvSpPr>
            <p:nvPr userDrawn="1"/>
          </p:nvSpPr>
          <p:spPr bwMode="ltGray">
            <a:xfrm rot="-5288939">
              <a:off x="419" y="2356"/>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45" name="Rectangle 248"/>
            <p:cNvSpPr>
              <a:spLocks noChangeArrowheads="1"/>
            </p:cNvSpPr>
            <p:nvPr userDrawn="1"/>
          </p:nvSpPr>
          <p:spPr bwMode="ltGray">
            <a:xfrm rot="-5164854">
              <a:off x="449" y="2352"/>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46" name="Rectangle 249"/>
            <p:cNvSpPr>
              <a:spLocks noChangeArrowheads="1"/>
            </p:cNvSpPr>
            <p:nvPr userDrawn="1"/>
          </p:nvSpPr>
          <p:spPr bwMode="ltGray">
            <a:xfrm rot="-6132163">
              <a:off x="206" y="2410"/>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47" name="Rectangle 250"/>
            <p:cNvSpPr>
              <a:spLocks noChangeArrowheads="1"/>
            </p:cNvSpPr>
            <p:nvPr userDrawn="1"/>
          </p:nvSpPr>
          <p:spPr bwMode="ltGray">
            <a:xfrm rot="-6220433">
              <a:off x="237" y="2400"/>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48" name="Rectangle 251"/>
            <p:cNvSpPr>
              <a:spLocks noChangeArrowheads="1"/>
            </p:cNvSpPr>
            <p:nvPr userDrawn="1"/>
          </p:nvSpPr>
          <p:spPr bwMode="ltGray">
            <a:xfrm rot="-6110943">
              <a:off x="266" y="2390"/>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49" name="Rectangle 252"/>
            <p:cNvSpPr>
              <a:spLocks noChangeArrowheads="1"/>
            </p:cNvSpPr>
            <p:nvPr userDrawn="1"/>
          </p:nvSpPr>
          <p:spPr bwMode="ltGray">
            <a:xfrm rot="-5919570">
              <a:off x="293" y="2378"/>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50" name="Rectangle 253"/>
            <p:cNvSpPr>
              <a:spLocks noChangeArrowheads="1"/>
            </p:cNvSpPr>
            <p:nvPr userDrawn="1"/>
          </p:nvSpPr>
          <p:spPr bwMode="ltGray">
            <a:xfrm rot="-7376291">
              <a:off x="6" y="2500"/>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51" name="Rectangle 254"/>
            <p:cNvSpPr>
              <a:spLocks noChangeArrowheads="1"/>
            </p:cNvSpPr>
            <p:nvPr userDrawn="1"/>
          </p:nvSpPr>
          <p:spPr bwMode="ltGray">
            <a:xfrm rot="-7168347">
              <a:off x="65" y="2468"/>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52" name="Rectangle 255"/>
            <p:cNvSpPr>
              <a:spLocks noChangeArrowheads="1"/>
            </p:cNvSpPr>
            <p:nvPr userDrawn="1"/>
          </p:nvSpPr>
          <p:spPr bwMode="ltGray">
            <a:xfrm rot="-6802416">
              <a:off x="92" y="2454"/>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53" name="Rectangle 256"/>
            <p:cNvSpPr>
              <a:spLocks noChangeArrowheads="1"/>
            </p:cNvSpPr>
            <p:nvPr userDrawn="1"/>
          </p:nvSpPr>
          <p:spPr bwMode="ltGray">
            <a:xfrm rot="-6802416">
              <a:off x="119" y="2444"/>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54" name="Rectangle 257"/>
            <p:cNvSpPr>
              <a:spLocks noChangeArrowheads="1"/>
            </p:cNvSpPr>
            <p:nvPr userDrawn="1"/>
          </p:nvSpPr>
          <p:spPr bwMode="ltGray">
            <a:xfrm rot="-6457704">
              <a:off x="150" y="2430"/>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55" name="Rectangle 258"/>
            <p:cNvSpPr>
              <a:spLocks noChangeArrowheads="1"/>
            </p:cNvSpPr>
            <p:nvPr userDrawn="1"/>
          </p:nvSpPr>
          <p:spPr bwMode="ltGray">
            <a:xfrm rot="-1876771">
              <a:off x="0" y="3315"/>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56" name="Rectangle 259"/>
            <p:cNvSpPr>
              <a:spLocks noChangeArrowheads="1"/>
            </p:cNvSpPr>
            <p:nvPr userDrawn="1"/>
          </p:nvSpPr>
          <p:spPr bwMode="ltGray">
            <a:xfrm rot="3283992">
              <a:off x="511" y="3430"/>
              <a:ext cx="242"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57" name="Rectangle 260"/>
            <p:cNvSpPr>
              <a:spLocks noChangeArrowheads="1"/>
            </p:cNvSpPr>
            <p:nvPr userDrawn="1"/>
          </p:nvSpPr>
          <p:spPr bwMode="ltGray">
            <a:xfrm rot="3283992">
              <a:off x="35" y="2750"/>
              <a:ext cx="242"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58" name="Rectangle 261"/>
            <p:cNvSpPr>
              <a:spLocks noChangeArrowheads="1"/>
            </p:cNvSpPr>
            <p:nvPr userDrawn="1"/>
          </p:nvSpPr>
          <p:spPr bwMode="ltGray">
            <a:xfrm rot="-1876771">
              <a:off x="700" y="2803"/>
              <a:ext cx="317"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59" name="Rectangle 262"/>
            <p:cNvSpPr>
              <a:spLocks noChangeArrowheads="1"/>
            </p:cNvSpPr>
            <p:nvPr userDrawn="1"/>
          </p:nvSpPr>
          <p:spPr bwMode="ltGray">
            <a:xfrm rot="5908516">
              <a:off x="200" y="3867"/>
              <a:ext cx="138"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60" name="Rectangle 263"/>
            <p:cNvSpPr>
              <a:spLocks noChangeArrowheads="1"/>
            </p:cNvSpPr>
            <p:nvPr userDrawn="1"/>
          </p:nvSpPr>
          <p:spPr bwMode="ltGray">
            <a:xfrm rot="6683973">
              <a:off x="45" y="3867"/>
              <a:ext cx="144"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61" name="Rectangle 264"/>
            <p:cNvSpPr>
              <a:spLocks noChangeArrowheads="1"/>
            </p:cNvSpPr>
            <p:nvPr userDrawn="1"/>
          </p:nvSpPr>
          <p:spPr bwMode="ltGray">
            <a:xfrm rot="5245609">
              <a:off x="361" y="3845"/>
              <a:ext cx="132"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62" name="Rectangle 265"/>
            <p:cNvSpPr>
              <a:spLocks noChangeArrowheads="1"/>
            </p:cNvSpPr>
            <p:nvPr userDrawn="1"/>
          </p:nvSpPr>
          <p:spPr bwMode="ltGray">
            <a:xfrm rot="4500520">
              <a:off x="522" y="3799"/>
              <a:ext cx="132"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63" name="Rectangle 266"/>
            <p:cNvSpPr>
              <a:spLocks noChangeArrowheads="1"/>
            </p:cNvSpPr>
            <p:nvPr userDrawn="1"/>
          </p:nvSpPr>
          <p:spPr bwMode="ltGray">
            <a:xfrm rot="3805227">
              <a:off x="670" y="3730"/>
              <a:ext cx="132"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64" name="Rectangle 267"/>
            <p:cNvSpPr>
              <a:spLocks noChangeArrowheads="1"/>
            </p:cNvSpPr>
            <p:nvPr userDrawn="1"/>
          </p:nvSpPr>
          <p:spPr bwMode="ltGray">
            <a:xfrm rot="3060138">
              <a:off x="813" y="3640"/>
              <a:ext cx="132"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65" name="Rectangle 268"/>
            <p:cNvSpPr>
              <a:spLocks noChangeArrowheads="1"/>
            </p:cNvSpPr>
            <p:nvPr userDrawn="1"/>
          </p:nvSpPr>
          <p:spPr bwMode="ltGray">
            <a:xfrm rot="2090281">
              <a:off x="938" y="3534"/>
              <a:ext cx="132"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66" name="Rectangle 269"/>
            <p:cNvSpPr>
              <a:spLocks noChangeArrowheads="1"/>
            </p:cNvSpPr>
            <p:nvPr userDrawn="1"/>
          </p:nvSpPr>
          <p:spPr bwMode="ltGray">
            <a:xfrm rot="-7168347">
              <a:off x="-18" y="2458"/>
              <a:ext cx="132"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67" name="Rectangle 270"/>
            <p:cNvSpPr>
              <a:spLocks noChangeArrowheads="1"/>
            </p:cNvSpPr>
            <p:nvPr userDrawn="1"/>
          </p:nvSpPr>
          <p:spPr bwMode="ltGray">
            <a:xfrm rot="-6406501">
              <a:off x="136" y="2385"/>
              <a:ext cx="132"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68" name="Rectangle 271"/>
            <p:cNvSpPr>
              <a:spLocks noChangeArrowheads="1"/>
            </p:cNvSpPr>
            <p:nvPr userDrawn="1"/>
          </p:nvSpPr>
          <p:spPr bwMode="ltGray">
            <a:xfrm rot="-4970620">
              <a:off x="447" y="2316"/>
              <a:ext cx="138"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69" name="Rectangle 272"/>
            <p:cNvSpPr>
              <a:spLocks noChangeArrowheads="1"/>
            </p:cNvSpPr>
            <p:nvPr userDrawn="1"/>
          </p:nvSpPr>
          <p:spPr bwMode="ltGray">
            <a:xfrm rot="-4298502">
              <a:off x="597" y="2312"/>
              <a:ext cx="150"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70" name="Rectangle 273"/>
            <p:cNvSpPr>
              <a:spLocks noChangeArrowheads="1"/>
            </p:cNvSpPr>
            <p:nvPr userDrawn="1"/>
          </p:nvSpPr>
          <p:spPr bwMode="ltGray">
            <a:xfrm rot="-3676305">
              <a:off x="739" y="2338"/>
              <a:ext cx="15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71" name="Rectangle 274"/>
            <p:cNvSpPr>
              <a:spLocks noChangeArrowheads="1"/>
            </p:cNvSpPr>
            <p:nvPr userDrawn="1"/>
          </p:nvSpPr>
          <p:spPr bwMode="ltGray">
            <a:xfrm rot="-3188616">
              <a:off x="869" y="2382"/>
              <a:ext cx="167"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72" name="Rectangle 275"/>
            <p:cNvSpPr>
              <a:spLocks noChangeArrowheads="1"/>
            </p:cNvSpPr>
            <p:nvPr userDrawn="1"/>
          </p:nvSpPr>
          <p:spPr bwMode="ltGray">
            <a:xfrm rot="-2610246">
              <a:off x="984" y="2449"/>
              <a:ext cx="167"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73" name="Rectangle 276"/>
            <p:cNvSpPr>
              <a:spLocks noChangeArrowheads="1"/>
            </p:cNvSpPr>
            <p:nvPr userDrawn="1"/>
          </p:nvSpPr>
          <p:spPr bwMode="ltGray">
            <a:xfrm rot="-2190008">
              <a:off x="1075" y="2537"/>
              <a:ext cx="17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74" name="Rectangle 277"/>
            <p:cNvSpPr>
              <a:spLocks noChangeArrowheads="1"/>
            </p:cNvSpPr>
            <p:nvPr userDrawn="1"/>
          </p:nvSpPr>
          <p:spPr bwMode="ltGray">
            <a:xfrm rot="-1728558">
              <a:off x="1147" y="2640"/>
              <a:ext cx="167"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75" name="Rectangle 278"/>
            <p:cNvSpPr>
              <a:spLocks noChangeArrowheads="1"/>
            </p:cNvSpPr>
            <p:nvPr userDrawn="1"/>
          </p:nvSpPr>
          <p:spPr bwMode="ltGray">
            <a:xfrm rot="-1172118">
              <a:off x="1198" y="2757"/>
              <a:ext cx="167"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76" name="Rectangle 279"/>
            <p:cNvSpPr>
              <a:spLocks noChangeArrowheads="1"/>
            </p:cNvSpPr>
            <p:nvPr userDrawn="1"/>
          </p:nvSpPr>
          <p:spPr bwMode="ltGray">
            <a:xfrm rot="-753845">
              <a:off x="1218" y="2882"/>
              <a:ext cx="167"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77" name="Rectangle 280"/>
            <p:cNvSpPr>
              <a:spLocks noChangeArrowheads="1"/>
            </p:cNvSpPr>
            <p:nvPr userDrawn="1"/>
          </p:nvSpPr>
          <p:spPr bwMode="ltGray">
            <a:xfrm rot="-287823">
              <a:off x="1213" y="3018"/>
              <a:ext cx="167"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78" name="Rectangle 281"/>
            <p:cNvSpPr>
              <a:spLocks noChangeArrowheads="1"/>
            </p:cNvSpPr>
            <p:nvPr userDrawn="1"/>
          </p:nvSpPr>
          <p:spPr bwMode="ltGray">
            <a:xfrm rot="696741">
              <a:off x="1126" y="3289"/>
              <a:ext cx="150"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79" name="Rectangle 282"/>
            <p:cNvSpPr>
              <a:spLocks noChangeArrowheads="1"/>
            </p:cNvSpPr>
            <p:nvPr userDrawn="1"/>
          </p:nvSpPr>
          <p:spPr bwMode="ltGray">
            <a:xfrm rot="1529990">
              <a:off x="1041" y="3417"/>
              <a:ext cx="140"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80" name="Freeform 283"/>
            <p:cNvSpPr>
              <a:spLocks/>
            </p:cNvSpPr>
            <p:nvPr userDrawn="1"/>
          </p:nvSpPr>
          <p:spPr bwMode="ltGray">
            <a:xfrm>
              <a:off x="850" y="3088"/>
              <a:ext cx="204" cy="120"/>
            </a:xfrm>
            <a:custGeom>
              <a:avLst/>
              <a:gdLst>
                <a:gd name="T0" fmla="*/ 168 w 204"/>
                <a:gd name="T1" fmla="*/ 120 h 120"/>
                <a:gd name="T2" fmla="*/ 204 w 204"/>
                <a:gd name="T3" fmla="*/ 12 h 120"/>
                <a:gd name="T4" fmla="*/ 42 w 204"/>
                <a:gd name="T5" fmla="*/ 0 h 120"/>
                <a:gd name="T6" fmla="*/ 0 w 204"/>
                <a:gd name="T7" fmla="*/ 108 h 120"/>
                <a:gd name="T8" fmla="*/ 30 w 204"/>
                <a:gd name="T9" fmla="*/ 114 h 120"/>
                <a:gd name="T10" fmla="*/ 60 w 204"/>
                <a:gd name="T11" fmla="*/ 30 h 120"/>
                <a:gd name="T12" fmla="*/ 102 w 204"/>
                <a:gd name="T13" fmla="*/ 36 h 120"/>
                <a:gd name="T14" fmla="*/ 78 w 204"/>
                <a:gd name="T15" fmla="*/ 108 h 120"/>
                <a:gd name="T16" fmla="*/ 102 w 204"/>
                <a:gd name="T17" fmla="*/ 108 h 120"/>
                <a:gd name="T18" fmla="*/ 132 w 204"/>
                <a:gd name="T19" fmla="*/ 36 h 120"/>
                <a:gd name="T20" fmla="*/ 162 w 204"/>
                <a:gd name="T21" fmla="*/ 36 h 120"/>
                <a:gd name="T22" fmla="*/ 138 w 204"/>
                <a:gd name="T23" fmla="*/ 114 h 120"/>
                <a:gd name="T24" fmla="*/ 168 w 204"/>
                <a:gd name="T25" fmla="*/ 120 h 1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4" h="120">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281" name="Freeform 284"/>
            <p:cNvSpPr>
              <a:spLocks/>
            </p:cNvSpPr>
            <p:nvPr userDrawn="1"/>
          </p:nvSpPr>
          <p:spPr bwMode="ltGray">
            <a:xfrm>
              <a:off x="19" y="2674"/>
              <a:ext cx="90" cy="78"/>
            </a:xfrm>
            <a:custGeom>
              <a:avLst/>
              <a:gdLst>
                <a:gd name="T0" fmla="*/ 66 w 90"/>
                <a:gd name="T1" fmla="*/ 36 h 78"/>
                <a:gd name="T2" fmla="*/ 66 w 90"/>
                <a:gd name="T3" fmla="*/ 36 h 78"/>
                <a:gd name="T4" fmla="*/ 18 w 90"/>
                <a:gd name="T5" fmla="*/ 24 h 78"/>
                <a:gd name="T6" fmla="*/ 0 w 90"/>
                <a:gd name="T7" fmla="*/ 30 h 78"/>
                <a:gd name="T8" fmla="*/ 36 w 90"/>
                <a:gd name="T9" fmla="*/ 78 h 78"/>
                <a:gd name="T10" fmla="*/ 48 w 90"/>
                <a:gd name="T11" fmla="*/ 72 h 78"/>
                <a:gd name="T12" fmla="*/ 24 w 90"/>
                <a:gd name="T13" fmla="*/ 36 h 78"/>
                <a:gd name="T14" fmla="*/ 24 w 90"/>
                <a:gd name="T15" fmla="*/ 36 h 78"/>
                <a:gd name="T16" fmla="*/ 72 w 90"/>
                <a:gd name="T17" fmla="*/ 54 h 78"/>
                <a:gd name="T18" fmla="*/ 90 w 90"/>
                <a:gd name="T19" fmla="*/ 42 h 78"/>
                <a:gd name="T20" fmla="*/ 54 w 90"/>
                <a:gd name="T21" fmla="*/ 0 h 78"/>
                <a:gd name="T22" fmla="*/ 42 w 90"/>
                <a:gd name="T23" fmla="*/ 6 h 78"/>
                <a:gd name="T24" fmla="*/ 66 w 90"/>
                <a:gd name="T25" fmla="*/ 36 h 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78">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282" name="Freeform 285"/>
            <p:cNvSpPr>
              <a:spLocks/>
            </p:cNvSpPr>
            <p:nvPr userDrawn="1"/>
          </p:nvSpPr>
          <p:spPr bwMode="ltGray">
            <a:xfrm>
              <a:off x="97" y="2603"/>
              <a:ext cx="101" cy="89"/>
            </a:xfrm>
            <a:custGeom>
              <a:avLst/>
              <a:gdLst>
                <a:gd name="T0" fmla="*/ 54 w 101"/>
                <a:gd name="T1" fmla="*/ 89 h 89"/>
                <a:gd name="T2" fmla="*/ 65 w 101"/>
                <a:gd name="T3" fmla="*/ 83 h 89"/>
                <a:gd name="T4" fmla="*/ 48 w 101"/>
                <a:gd name="T5" fmla="*/ 35 h 89"/>
                <a:gd name="T6" fmla="*/ 89 w 101"/>
                <a:gd name="T7" fmla="*/ 65 h 89"/>
                <a:gd name="T8" fmla="*/ 101 w 101"/>
                <a:gd name="T9" fmla="*/ 59 h 89"/>
                <a:gd name="T10" fmla="*/ 83 w 101"/>
                <a:gd name="T11" fmla="*/ 0 h 89"/>
                <a:gd name="T12" fmla="*/ 71 w 101"/>
                <a:gd name="T13" fmla="*/ 12 h 89"/>
                <a:gd name="T14" fmla="*/ 83 w 101"/>
                <a:gd name="T15" fmla="*/ 41 h 89"/>
                <a:gd name="T16" fmla="*/ 48 w 101"/>
                <a:gd name="T17" fmla="*/ 23 h 89"/>
                <a:gd name="T18" fmla="*/ 36 w 101"/>
                <a:gd name="T19" fmla="*/ 29 h 89"/>
                <a:gd name="T20" fmla="*/ 45 w 101"/>
                <a:gd name="T21" fmla="*/ 68 h 89"/>
                <a:gd name="T22" fmla="*/ 18 w 101"/>
                <a:gd name="T23" fmla="*/ 41 h 89"/>
                <a:gd name="T24" fmla="*/ 0 w 101"/>
                <a:gd name="T25" fmla="*/ 53 h 89"/>
                <a:gd name="T26" fmla="*/ 54 w 101"/>
                <a:gd name="T27" fmla="*/ 89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1" h="89">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283" name="Freeform 286"/>
            <p:cNvSpPr>
              <a:spLocks/>
            </p:cNvSpPr>
            <p:nvPr userDrawn="1"/>
          </p:nvSpPr>
          <p:spPr bwMode="ltGray">
            <a:xfrm>
              <a:off x="677" y="3454"/>
              <a:ext cx="83" cy="78"/>
            </a:xfrm>
            <a:custGeom>
              <a:avLst/>
              <a:gdLst>
                <a:gd name="T0" fmla="*/ 36 w 83"/>
                <a:gd name="T1" fmla="*/ 78 h 78"/>
                <a:gd name="T2" fmla="*/ 83 w 83"/>
                <a:gd name="T3" fmla="*/ 48 h 78"/>
                <a:gd name="T4" fmla="*/ 54 w 83"/>
                <a:gd name="T5" fmla="*/ 0 h 78"/>
                <a:gd name="T6" fmla="*/ 0 w 83"/>
                <a:gd name="T7" fmla="*/ 30 h 78"/>
                <a:gd name="T8" fmla="*/ 6 w 83"/>
                <a:gd name="T9" fmla="*/ 36 h 78"/>
                <a:gd name="T10" fmla="*/ 42 w 83"/>
                <a:gd name="T11" fmla="*/ 18 h 78"/>
                <a:gd name="T12" fmla="*/ 54 w 83"/>
                <a:gd name="T13" fmla="*/ 30 h 78"/>
                <a:gd name="T14" fmla="*/ 24 w 83"/>
                <a:gd name="T15" fmla="*/ 48 h 78"/>
                <a:gd name="T16" fmla="*/ 30 w 83"/>
                <a:gd name="T17" fmla="*/ 54 h 78"/>
                <a:gd name="T18" fmla="*/ 60 w 83"/>
                <a:gd name="T19" fmla="*/ 36 h 78"/>
                <a:gd name="T20" fmla="*/ 66 w 83"/>
                <a:gd name="T21" fmla="*/ 48 h 78"/>
                <a:gd name="T22" fmla="*/ 30 w 83"/>
                <a:gd name="T23" fmla="*/ 66 h 78"/>
                <a:gd name="T24" fmla="*/ 36 w 83"/>
                <a:gd name="T25" fmla="*/ 78 h 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78">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284" name="Freeform 287"/>
            <p:cNvSpPr>
              <a:spLocks/>
            </p:cNvSpPr>
            <p:nvPr userDrawn="1"/>
          </p:nvSpPr>
          <p:spPr bwMode="ltGray">
            <a:xfrm>
              <a:off x="940" y="2734"/>
              <a:ext cx="90" cy="72"/>
            </a:xfrm>
            <a:custGeom>
              <a:avLst/>
              <a:gdLst>
                <a:gd name="T0" fmla="*/ 90 w 90"/>
                <a:gd name="T1" fmla="*/ 30 h 72"/>
                <a:gd name="T2" fmla="*/ 66 w 90"/>
                <a:gd name="T3" fmla="*/ 0 h 72"/>
                <a:gd name="T4" fmla="*/ 0 w 90"/>
                <a:gd name="T5" fmla="*/ 36 h 72"/>
                <a:gd name="T6" fmla="*/ 24 w 90"/>
                <a:gd name="T7" fmla="*/ 72 h 72"/>
                <a:gd name="T8" fmla="*/ 36 w 90"/>
                <a:gd name="T9" fmla="*/ 66 h 72"/>
                <a:gd name="T10" fmla="*/ 18 w 90"/>
                <a:gd name="T11" fmla="*/ 42 h 72"/>
                <a:gd name="T12" fmla="*/ 36 w 90"/>
                <a:gd name="T13" fmla="*/ 30 h 72"/>
                <a:gd name="T14" fmla="*/ 54 w 90"/>
                <a:gd name="T15" fmla="*/ 54 h 72"/>
                <a:gd name="T16" fmla="*/ 60 w 90"/>
                <a:gd name="T17" fmla="*/ 48 h 72"/>
                <a:gd name="T18" fmla="*/ 48 w 90"/>
                <a:gd name="T19" fmla="*/ 24 h 72"/>
                <a:gd name="T20" fmla="*/ 60 w 90"/>
                <a:gd name="T21" fmla="*/ 12 h 72"/>
                <a:gd name="T22" fmla="*/ 78 w 90"/>
                <a:gd name="T23" fmla="*/ 42 h 72"/>
                <a:gd name="T24" fmla="*/ 90 w 90"/>
                <a:gd name="T25" fmla="*/ 30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72">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285" name="Freeform 288"/>
            <p:cNvSpPr>
              <a:spLocks/>
            </p:cNvSpPr>
            <p:nvPr userDrawn="1"/>
          </p:nvSpPr>
          <p:spPr bwMode="ltGray">
            <a:xfrm>
              <a:off x="898" y="2668"/>
              <a:ext cx="90" cy="84"/>
            </a:xfrm>
            <a:custGeom>
              <a:avLst/>
              <a:gdLst>
                <a:gd name="T0" fmla="*/ 42 w 90"/>
                <a:gd name="T1" fmla="*/ 60 h 84"/>
                <a:gd name="T2" fmla="*/ 42 w 90"/>
                <a:gd name="T3" fmla="*/ 60 h 84"/>
                <a:gd name="T4" fmla="*/ 72 w 90"/>
                <a:gd name="T5" fmla="*/ 12 h 84"/>
                <a:gd name="T6" fmla="*/ 66 w 90"/>
                <a:gd name="T7" fmla="*/ 0 h 84"/>
                <a:gd name="T8" fmla="*/ 0 w 90"/>
                <a:gd name="T9" fmla="*/ 42 h 84"/>
                <a:gd name="T10" fmla="*/ 6 w 90"/>
                <a:gd name="T11" fmla="*/ 54 h 84"/>
                <a:gd name="T12" fmla="*/ 54 w 90"/>
                <a:gd name="T13" fmla="*/ 24 h 84"/>
                <a:gd name="T14" fmla="*/ 54 w 90"/>
                <a:gd name="T15" fmla="*/ 24 h 84"/>
                <a:gd name="T16" fmla="*/ 18 w 90"/>
                <a:gd name="T17" fmla="*/ 72 h 84"/>
                <a:gd name="T18" fmla="*/ 24 w 90"/>
                <a:gd name="T19" fmla="*/ 84 h 84"/>
                <a:gd name="T20" fmla="*/ 90 w 90"/>
                <a:gd name="T21" fmla="*/ 42 h 84"/>
                <a:gd name="T22" fmla="*/ 84 w 90"/>
                <a:gd name="T23" fmla="*/ 30 h 84"/>
                <a:gd name="T24" fmla="*/ 42 w 90"/>
                <a:gd name="T25" fmla="*/ 60 h 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84">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286" name="Freeform 289"/>
            <p:cNvSpPr>
              <a:spLocks/>
            </p:cNvSpPr>
            <p:nvPr userDrawn="1"/>
          </p:nvSpPr>
          <p:spPr bwMode="ltGray">
            <a:xfrm>
              <a:off x="7" y="3789"/>
              <a:ext cx="6" cy="12"/>
            </a:xfrm>
            <a:custGeom>
              <a:avLst/>
              <a:gdLst>
                <a:gd name="T0" fmla="*/ 6 w 6"/>
                <a:gd name="T1" fmla="*/ 0 h 12"/>
                <a:gd name="T2" fmla="*/ 6 w 6"/>
                <a:gd name="T3" fmla="*/ 0 h 12"/>
                <a:gd name="T4" fmla="*/ 0 w 6"/>
                <a:gd name="T5" fmla="*/ 0 h 12"/>
                <a:gd name="T6" fmla="*/ 0 w 6"/>
                <a:gd name="T7" fmla="*/ 0 h 12"/>
                <a:gd name="T8" fmla="*/ 0 w 6"/>
                <a:gd name="T9" fmla="*/ 12 h 12"/>
                <a:gd name="T10" fmla="*/ 6 w 6"/>
                <a:gd name="T11" fmla="*/ 0 h 12"/>
                <a:gd name="T12" fmla="*/ 6 w 6"/>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12">
                  <a:moveTo>
                    <a:pt x="6" y="0"/>
                  </a:moveTo>
                  <a:lnTo>
                    <a:pt x="6" y="0"/>
                  </a:lnTo>
                  <a:lnTo>
                    <a:pt x="0" y="0"/>
                  </a:lnTo>
                  <a:lnTo>
                    <a:pt x="0" y="12"/>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287" name="Freeform 290"/>
            <p:cNvSpPr>
              <a:spLocks/>
            </p:cNvSpPr>
            <p:nvPr userDrawn="1"/>
          </p:nvSpPr>
          <p:spPr bwMode="ltGray">
            <a:xfrm>
              <a:off x="7" y="2507"/>
              <a:ext cx="30" cy="48"/>
            </a:xfrm>
            <a:custGeom>
              <a:avLst/>
              <a:gdLst>
                <a:gd name="T0" fmla="*/ 18 w 30"/>
                <a:gd name="T1" fmla="*/ 48 h 48"/>
                <a:gd name="T2" fmla="*/ 18 w 30"/>
                <a:gd name="T3" fmla="*/ 48 h 48"/>
                <a:gd name="T4" fmla="*/ 30 w 30"/>
                <a:gd name="T5" fmla="*/ 42 h 48"/>
                <a:gd name="T6" fmla="*/ 0 w 30"/>
                <a:gd name="T7" fmla="*/ 0 h 48"/>
                <a:gd name="T8" fmla="*/ 0 w 30"/>
                <a:gd name="T9" fmla="*/ 24 h 48"/>
                <a:gd name="T10" fmla="*/ 18 w 30"/>
                <a:gd name="T11" fmla="*/ 48 h 48"/>
                <a:gd name="T12" fmla="*/ 18 w 30"/>
                <a:gd name="T13" fmla="*/ 48 h 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8">
                  <a:moveTo>
                    <a:pt x="18" y="48"/>
                  </a:moveTo>
                  <a:lnTo>
                    <a:pt x="18" y="48"/>
                  </a:lnTo>
                  <a:lnTo>
                    <a:pt x="30" y="42"/>
                  </a:lnTo>
                  <a:lnTo>
                    <a:pt x="0" y="0"/>
                  </a:lnTo>
                  <a:lnTo>
                    <a:pt x="0" y="24"/>
                  </a:lnTo>
                  <a:lnTo>
                    <a:pt x="18" y="4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288" name="Freeform 291"/>
            <p:cNvSpPr>
              <a:spLocks/>
            </p:cNvSpPr>
            <p:nvPr userDrawn="1"/>
          </p:nvSpPr>
          <p:spPr bwMode="ltGray">
            <a:xfrm>
              <a:off x="7" y="3795"/>
              <a:ext cx="36" cy="66"/>
            </a:xfrm>
            <a:custGeom>
              <a:avLst/>
              <a:gdLst>
                <a:gd name="T0" fmla="*/ 36 w 36"/>
                <a:gd name="T1" fmla="*/ 0 h 66"/>
                <a:gd name="T2" fmla="*/ 24 w 36"/>
                <a:gd name="T3" fmla="*/ 0 h 66"/>
                <a:gd name="T4" fmla="*/ 24 w 36"/>
                <a:gd name="T5" fmla="*/ 0 h 66"/>
                <a:gd name="T6" fmla="*/ 0 w 36"/>
                <a:gd name="T7" fmla="*/ 36 h 66"/>
                <a:gd name="T8" fmla="*/ 0 w 36"/>
                <a:gd name="T9" fmla="*/ 66 h 66"/>
                <a:gd name="T10" fmla="*/ 36 w 36"/>
                <a:gd name="T11" fmla="*/ 0 h 66"/>
                <a:gd name="T12" fmla="*/ 36 w 36"/>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66">
                  <a:moveTo>
                    <a:pt x="36" y="0"/>
                  </a:moveTo>
                  <a:lnTo>
                    <a:pt x="24" y="0"/>
                  </a:lnTo>
                  <a:lnTo>
                    <a:pt x="0" y="36"/>
                  </a:lnTo>
                  <a:lnTo>
                    <a:pt x="0" y="66"/>
                  </a:lnTo>
                  <a:lnTo>
                    <a:pt x="3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289" name="Rectangle 292"/>
            <p:cNvSpPr>
              <a:spLocks noChangeArrowheads="1"/>
            </p:cNvSpPr>
            <p:nvPr userDrawn="1"/>
          </p:nvSpPr>
          <p:spPr bwMode="ltGray">
            <a:xfrm rot="244926">
              <a:off x="1177" y="3153"/>
              <a:ext cx="16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90" name="Rectangle 293"/>
            <p:cNvSpPr>
              <a:spLocks noChangeArrowheads="1"/>
            </p:cNvSpPr>
            <p:nvPr userDrawn="1"/>
          </p:nvSpPr>
          <p:spPr bwMode="ltGray">
            <a:xfrm rot="-5598588">
              <a:off x="290" y="2338"/>
              <a:ext cx="138"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291" name="Freeform 294"/>
            <p:cNvSpPr>
              <a:spLocks/>
            </p:cNvSpPr>
            <p:nvPr userDrawn="1"/>
          </p:nvSpPr>
          <p:spPr bwMode="ltGray">
            <a:xfrm>
              <a:off x="139" y="3525"/>
              <a:ext cx="144" cy="154"/>
            </a:xfrm>
            <a:custGeom>
              <a:avLst/>
              <a:gdLst>
                <a:gd name="T0" fmla="*/ 0 w 144"/>
                <a:gd name="T1" fmla="*/ 102 h 154"/>
                <a:gd name="T2" fmla="*/ 59 w 144"/>
                <a:gd name="T3" fmla="*/ 154 h 154"/>
                <a:gd name="T4" fmla="*/ 117 w 144"/>
                <a:gd name="T5" fmla="*/ 120 h 154"/>
                <a:gd name="T6" fmla="*/ 62 w 144"/>
                <a:gd name="T7" fmla="*/ 55 h 154"/>
                <a:gd name="T8" fmla="*/ 104 w 144"/>
                <a:gd name="T9" fmla="*/ 34 h 154"/>
                <a:gd name="T10" fmla="*/ 117 w 144"/>
                <a:gd name="T11" fmla="*/ 53 h 154"/>
                <a:gd name="T12" fmla="*/ 141 w 144"/>
                <a:gd name="T13" fmla="*/ 47 h 154"/>
                <a:gd name="T14" fmla="*/ 97 w 144"/>
                <a:gd name="T15" fmla="*/ 2 h 154"/>
                <a:gd name="T16" fmla="*/ 36 w 144"/>
                <a:gd name="T17" fmla="*/ 33 h 154"/>
                <a:gd name="T18" fmla="*/ 90 w 144"/>
                <a:gd name="T19" fmla="*/ 107 h 154"/>
                <a:gd name="T20" fmla="*/ 28 w 144"/>
                <a:gd name="T21" fmla="*/ 101 h 154"/>
                <a:gd name="T22" fmla="*/ 0 w 144"/>
                <a:gd name="T23" fmla="*/ 102 h 1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4" h="15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292" name="Freeform 295"/>
            <p:cNvSpPr>
              <a:spLocks/>
            </p:cNvSpPr>
            <p:nvPr userDrawn="1"/>
          </p:nvSpPr>
          <p:spPr bwMode="ltGray">
            <a:xfrm rot="-2857037">
              <a:off x="619" y="3502"/>
              <a:ext cx="68" cy="69"/>
            </a:xfrm>
            <a:custGeom>
              <a:avLst/>
              <a:gdLst>
                <a:gd name="T0" fmla="*/ 0 w 144"/>
                <a:gd name="T1" fmla="*/ 0 h 154"/>
                <a:gd name="T2" fmla="*/ 0 w 144"/>
                <a:gd name="T3" fmla="*/ 0 h 154"/>
                <a:gd name="T4" fmla="*/ 0 w 144"/>
                <a:gd name="T5" fmla="*/ 0 h 154"/>
                <a:gd name="T6" fmla="*/ 0 w 144"/>
                <a:gd name="T7" fmla="*/ 0 h 154"/>
                <a:gd name="T8" fmla="*/ 0 w 144"/>
                <a:gd name="T9" fmla="*/ 0 h 154"/>
                <a:gd name="T10" fmla="*/ 0 w 144"/>
                <a:gd name="T11" fmla="*/ 0 h 154"/>
                <a:gd name="T12" fmla="*/ 0 w 144"/>
                <a:gd name="T13" fmla="*/ 0 h 154"/>
                <a:gd name="T14" fmla="*/ 0 w 144"/>
                <a:gd name="T15" fmla="*/ 0 h 154"/>
                <a:gd name="T16" fmla="*/ 0 w 144"/>
                <a:gd name="T17" fmla="*/ 0 h 154"/>
                <a:gd name="T18" fmla="*/ 0 w 144"/>
                <a:gd name="T19" fmla="*/ 0 h 154"/>
                <a:gd name="T20" fmla="*/ 0 w 144"/>
                <a:gd name="T21" fmla="*/ 0 h 154"/>
                <a:gd name="T22" fmla="*/ 0 w 144"/>
                <a:gd name="T23" fmla="*/ 0 h 1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4" h="15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293" name="Freeform 296"/>
            <p:cNvSpPr>
              <a:spLocks/>
            </p:cNvSpPr>
            <p:nvPr userDrawn="1"/>
          </p:nvSpPr>
          <p:spPr bwMode="ltGray">
            <a:xfrm>
              <a:off x="235" y="2455"/>
              <a:ext cx="348" cy="1272"/>
            </a:xfrm>
            <a:custGeom>
              <a:avLst/>
              <a:gdLst/>
              <a:ahLst/>
              <a:cxnLst>
                <a:cxn ang="0">
                  <a:pos x="0" y="0"/>
                </a:cxn>
                <a:cxn ang="0">
                  <a:pos x="287" y="582"/>
                </a:cxn>
                <a:cxn ang="0">
                  <a:pos x="348" y="1272"/>
                </a:cxn>
                <a:cxn ang="0">
                  <a:pos x="54" y="676"/>
                </a:cxn>
                <a:cxn ang="0">
                  <a:pos x="0" y="0"/>
                </a:cxn>
              </a:cxnLst>
              <a:rect l="0" t="0" r="r" b="b"/>
              <a:pathLst>
                <a:path w="348" h="1272">
                  <a:moveTo>
                    <a:pt x="0" y="0"/>
                  </a:moveTo>
                  <a:lnTo>
                    <a:pt x="287" y="582"/>
                  </a:lnTo>
                  <a:lnTo>
                    <a:pt x="348" y="1272"/>
                  </a:lnTo>
                  <a:lnTo>
                    <a:pt x="54" y="676"/>
                  </a:lnTo>
                  <a:lnTo>
                    <a:pt x="0" y="0"/>
                  </a:lnTo>
                  <a:close/>
                </a:path>
              </a:pathLst>
            </a:custGeom>
            <a:gradFill rotWithShape="0">
              <a:gsLst>
                <a:gs pos="0">
                  <a:schemeClr val="bg2"/>
                </a:gs>
                <a:gs pos="100000">
                  <a:schemeClr val="bg2">
                    <a:gamma/>
                    <a:shade val="96863"/>
                    <a:invGamma/>
                  </a:schemeClr>
                </a:gs>
              </a:gsLst>
              <a:lin ang="18900000" scaled="1"/>
            </a:gradFill>
            <a:ln w="9525" cap="flat" cmpd="sng">
              <a:noFill/>
              <a:prstDash val="solid"/>
              <a:round/>
              <a:headEnd type="none" w="med" len="med"/>
              <a:tailEnd type="none" w="med" len="med"/>
            </a:ln>
            <a:effectLst/>
          </p:spPr>
          <p:txBody>
            <a:bodyPr/>
            <a:lstStyle/>
            <a:p>
              <a:pPr>
                <a:defRPr/>
              </a:pPr>
              <a:endParaRPr lang="en-US">
                <a:solidFill>
                  <a:srgbClr val="FFFFFF"/>
                </a:solidFill>
                <a:latin typeface="Tahoma" charset="0"/>
                <a:cs typeface="Arial" panose="020B0604020202020204" pitchFamily="34" charset="0"/>
              </a:endParaRPr>
            </a:p>
          </p:txBody>
        </p:sp>
        <p:sp>
          <p:nvSpPr>
            <p:cNvPr id="294" name="Oval 297"/>
            <p:cNvSpPr>
              <a:spLocks noChangeArrowheads="1"/>
            </p:cNvSpPr>
            <p:nvPr userDrawn="1"/>
          </p:nvSpPr>
          <p:spPr bwMode="ltGray">
            <a:xfrm rot="-1684349">
              <a:off x="296" y="2999"/>
              <a:ext cx="221" cy="174"/>
            </a:xfrm>
            <a:prstGeom prst="ellipse">
              <a:avLst/>
            </a:prstGeom>
            <a:gradFill rotWithShape="0">
              <a:gsLst>
                <a:gs pos="0">
                  <a:schemeClr val="bg2">
                    <a:gamma/>
                    <a:shade val="90980"/>
                    <a:invGamma/>
                  </a:schemeClr>
                </a:gs>
                <a:gs pos="50000">
                  <a:schemeClr val="bg2"/>
                </a:gs>
                <a:gs pos="100000">
                  <a:schemeClr val="bg2">
                    <a:gamma/>
                    <a:shade val="90980"/>
                    <a:invGamma/>
                  </a:schemeClr>
                </a:gs>
              </a:gsLst>
              <a:lin ang="18900000" scaled="1"/>
            </a:gradFill>
            <a:ln w="9525">
              <a:noFill/>
              <a:round/>
              <a:headEnd/>
              <a:tailEnd/>
            </a:ln>
            <a:effectLst/>
          </p:spPr>
          <p:txBody>
            <a:bodyPr/>
            <a:lstStyle/>
            <a:p>
              <a:pPr>
                <a:defRPr/>
              </a:pPr>
              <a:endParaRPr lang="en-US">
                <a:solidFill>
                  <a:srgbClr val="FFFFFF"/>
                </a:solidFill>
                <a:latin typeface="Tahoma" charset="0"/>
                <a:cs typeface="Arial" panose="020B0604020202020204" pitchFamily="34" charset="0"/>
              </a:endParaRPr>
            </a:p>
          </p:txBody>
        </p:sp>
      </p:grpSp>
      <p:sp>
        <p:nvSpPr>
          <p:cNvPr id="295" name="Line 303"/>
          <p:cNvSpPr>
            <a:spLocks noChangeShapeType="1"/>
          </p:cNvSpPr>
          <p:nvPr userDrawn="1"/>
        </p:nvSpPr>
        <p:spPr bwMode="auto">
          <a:xfrm>
            <a:off x="5867400" y="3733800"/>
            <a:ext cx="0" cy="29718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pic>
        <p:nvPicPr>
          <p:cNvPr id="296" name="Picture 450" descr="RU_SIG_CPS_CMYK_S.ti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942013" y="3733800"/>
            <a:ext cx="28209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73" name="Rectangle 153"/>
          <p:cNvSpPr>
            <a:spLocks noGrp="1" noChangeArrowheads="1"/>
          </p:cNvSpPr>
          <p:nvPr>
            <p:ph type="ctrTitle" sz="quarter"/>
          </p:nvPr>
        </p:nvSpPr>
        <p:spPr>
          <a:xfrm>
            <a:off x="685800" y="381000"/>
            <a:ext cx="7772400" cy="1431925"/>
          </a:xfrm>
        </p:spPr>
        <p:txBody>
          <a:bodyPr anchor="b" anchorCtr="1"/>
          <a:lstStyle>
            <a:lvl1pPr>
              <a:defRPr sz="4400"/>
            </a:lvl1pPr>
          </a:lstStyle>
          <a:p>
            <a:r>
              <a:rPr lang="en-US"/>
              <a:t>Click to edit Master title style</a:t>
            </a:r>
          </a:p>
        </p:txBody>
      </p:sp>
      <p:sp>
        <p:nvSpPr>
          <p:cNvPr id="5274" name="Rectangle 154"/>
          <p:cNvSpPr>
            <a:spLocks noGrp="1" noChangeArrowheads="1"/>
          </p:cNvSpPr>
          <p:nvPr>
            <p:ph type="subTitle" sz="quarter" idx="1"/>
          </p:nvPr>
        </p:nvSpPr>
        <p:spPr>
          <a:xfrm>
            <a:off x="1371600" y="2057400"/>
            <a:ext cx="6400800" cy="990600"/>
          </a:xfrm>
        </p:spPr>
        <p:txBody>
          <a:bodyPr/>
          <a:lstStyle>
            <a:lvl1pPr marL="0" indent="0" algn="ctr">
              <a:buFont typeface="Arial" charset="0"/>
              <a:buNone/>
              <a:defRPr sz="3000"/>
            </a:lvl1pPr>
          </a:lstStyle>
          <a:p>
            <a:r>
              <a:rPr lang="en-US"/>
              <a:t>Click to edit Master subtitle style</a:t>
            </a:r>
          </a:p>
        </p:txBody>
      </p:sp>
    </p:spTree>
    <p:extLst>
      <p:ext uri="{BB962C8B-B14F-4D97-AF65-F5344CB8AC3E}">
        <p14:creationId xmlns:p14="http://schemas.microsoft.com/office/powerpoint/2010/main" val="3292458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61"/>
          <p:cNvSpPr>
            <a:spLocks noGrp="1" noChangeArrowheads="1"/>
          </p:cNvSpPr>
          <p:nvPr>
            <p:ph type="sldNum" sz="quarter" idx="10"/>
          </p:nvPr>
        </p:nvSpPr>
        <p:spPr/>
        <p:txBody>
          <a:bodyPr/>
          <a:lstStyle>
            <a:lvl1pPr>
              <a:defRPr/>
            </a:lvl1pPr>
          </a:lstStyle>
          <a:p>
            <a:r>
              <a:rPr lang="en-US" altLang="en-US"/>
              <a:t>Slide </a:t>
            </a:r>
            <a:fld id="{5D60F9F4-BD4B-44AA-89B9-25B869825100}" type="slidenum">
              <a:rPr lang="en-US" altLang="en-US"/>
              <a:pPr/>
              <a:t>‹#›</a:t>
            </a:fld>
            <a:r>
              <a:rPr lang="en-US" altLang="en-US"/>
              <a:t> | © 2012 | All Rights Reserved | www.rutgerscps.org</a:t>
            </a:r>
          </a:p>
          <a:p>
            <a:endParaRPr lang="en-US" altLang="en-US"/>
          </a:p>
        </p:txBody>
      </p:sp>
    </p:spTree>
    <p:extLst>
      <p:ext uri="{BB962C8B-B14F-4D97-AF65-F5344CB8AC3E}">
        <p14:creationId xmlns:p14="http://schemas.microsoft.com/office/powerpoint/2010/main" val="3019720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61"/>
          <p:cNvSpPr>
            <a:spLocks noGrp="1" noChangeArrowheads="1"/>
          </p:cNvSpPr>
          <p:nvPr>
            <p:ph type="sldNum" sz="quarter" idx="10"/>
          </p:nvPr>
        </p:nvSpPr>
        <p:spPr/>
        <p:txBody>
          <a:bodyPr/>
          <a:lstStyle>
            <a:lvl1pPr>
              <a:defRPr/>
            </a:lvl1pPr>
          </a:lstStyle>
          <a:p>
            <a:r>
              <a:rPr lang="en-US" altLang="en-US"/>
              <a:t>Slide </a:t>
            </a:r>
            <a:fld id="{C2CD0E9F-AAFE-418B-9F7C-C70A96664BA2}" type="slidenum">
              <a:rPr lang="en-US" altLang="en-US"/>
              <a:pPr/>
              <a:t>‹#›</a:t>
            </a:fld>
            <a:r>
              <a:rPr lang="en-US" altLang="en-US"/>
              <a:t> | © 2012 | All Rights Reserved | www.rutgerscps.org</a:t>
            </a:r>
          </a:p>
          <a:p>
            <a:endParaRPr lang="en-US" altLang="en-US"/>
          </a:p>
        </p:txBody>
      </p:sp>
    </p:spTree>
    <p:extLst>
      <p:ext uri="{BB962C8B-B14F-4D97-AF65-F5344CB8AC3E}">
        <p14:creationId xmlns:p14="http://schemas.microsoft.com/office/powerpoint/2010/main" val="3886064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5" y="1600200"/>
            <a:ext cx="4194175"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194175"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61"/>
          <p:cNvSpPr>
            <a:spLocks noGrp="1" noChangeArrowheads="1"/>
          </p:cNvSpPr>
          <p:nvPr>
            <p:ph type="sldNum" sz="quarter" idx="10"/>
          </p:nvPr>
        </p:nvSpPr>
        <p:spPr/>
        <p:txBody>
          <a:bodyPr/>
          <a:lstStyle>
            <a:lvl1pPr>
              <a:defRPr/>
            </a:lvl1pPr>
          </a:lstStyle>
          <a:p>
            <a:r>
              <a:rPr lang="en-US" altLang="en-US"/>
              <a:t>Slide </a:t>
            </a:r>
            <a:fld id="{16BBD3AE-97DC-482E-8A16-C497AD267F70}" type="slidenum">
              <a:rPr lang="en-US" altLang="en-US"/>
              <a:pPr/>
              <a:t>‹#›</a:t>
            </a:fld>
            <a:r>
              <a:rPr lang="en-US" altLang="en-US"/>
              <a:t> | © 2012 | All Rights Reserved | www.rutgerscps.org</a:t>
            </a:r>
          </a:p>
          <a:p>
            <a:endParaRPr lang="en-US" altLang="en-US"/>
          </a:p>
          <a:p>
            <a:endParaRPr lang="en-US" altLang="en-US"/>
          </a:p>
        </p:txBody>
      </p:sp>
    </p:spTree>
    <p:extLst>
      <p:ext uri="{BB962C8B-B14F-4D97-AF65-F5344CB8AC3E}">
        <p14:creationId xmlns:p14="http://schemas.microsoft.com/office/powerpoint/2010/main" val="990434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61"/>
          <p:cNvSpPr>
            <a:spLocks noGrp="1" noChangeArrowheads="1"/>
          </p:cNvSpPr>
          <p:nvPr>
            <p:ph type="sldNum" sz="quarter" idx="10"/>
          </p:nvPr>
        </p:nvSpPr>
        <p:spPr/>
        <p:txBody>
          <a:bodyPr/>
          <a:lstStyle>
            <a:lvl1pPr>
              <a:defRPr/>
            </a:lvl1pPr>
          </a:lstStyle>
          <a:p>
            <a:r>
              <a:rPr lang="en-US" altLang="en-US"/>
              <a:t>Slide </a:t>
            </a:r>
            <a:fld id="{7AFB761C-9152-42E7-B24E-8B540D1A4DEB}" type="slidenum">
              <a:rPr lang="en-US" altLang="en-US"/>
              <a:pPr/>
              <a:t>‹#›</a:t>
            </a:fld>
            <a:r>
              <a:rPr lang="en-US" altLang="en-US"/>
              <a:t> | © 2012 | All Rights Reserved | www.rutgerscps.org</a:t>
            </a:r>
          </a:p>
          <a:p>
            <a:endParaRPr lang="en-US" altLang="en-US"/>
          </a:p>
        </p:txBody>
      </p:sp>
    </p:spTree>
    <p:extLst>
      <p:ext uri="{BB962C8B-B14F-4D97-AF65-F5344CB8AC3E}">
        <p14:creationId xmlns:p14="http://schemas.microsoft.com/office/powerpoint/2010/main" val="828220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61"/>
          <p:cNvSpPr>
            <a:spLocks noGrp="1" noChangeArrowheads="1"/>
          </p:cNvSpPr>
          <p:nvPr>
            <p:ph type="sldNum" sz="quarter" idx="10"/>
          </p:nvPr>
        </p:nvSpPr>
        <p:spPr/>
        <p:txBody>
          <a:bodyPr/>
          <a:lstStyle>
            <a:lvl1pPr>
              <a:defRPr/>
            </a:lvl1pPr>
          </a:lstStyle>
          <a:p>
            <a:r>
              <a:rPr lang="en-US" altLang="en-US"/>
              <a:t>Slide </a:t>
            </a:r>
            <a:fld id="{D8955620-0FAC-4D5C-81F2-291898311B76}" type="slidenum">
              <a:rPr lang="en-US" altLang="en-US"/>
              <a:pPr/>
              <a:t>‹#›</a:t>
            </a:fld>
            <a:r>
              <a:rPr lang="en-US" altLang="en-US"/>
              <a:t> | © 2012 | All Rights Reserved | www.rutgerscps.org</a:t>
            </a:r>
          </a:p>
          <a:p>
            <a:endParaRPr lang="en-US" altLang="en-US"/>
          </a:p>
        </p:txBody>
      </p:sp>
    </p:spTree>
    <p:extLst>
      <p:ext uri="{BB962C8B-B14F-4D97-AF65-F5344CB8AC3E}">
        <p14:creationId xmlns:p14="http://schemas.microsoft.com/office/powerpoint/2010/main" val="1487591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1"/>
          <p:cNvSpPr>
            <a:spLocks noGrp="1" noChangeArrowheads="1"/>
          </p:cNvSpPr>
          <p:nvPr>
            <p:ph type="sldNum" sz="quarter" idx="10"/>
          </p:nvPr>
        </p:nvSpPr>
        <p:spPr/>
        <p:txBody>
          <a:bodyPr/>
          <a:lstStyle>
            <a:lvl1pPr>
              <a:defRPr/>
            </a:lvl1pPr>
          </a:lstStyle>
          <a:p>
            <a:r>
              <a:rPr lang="en-US" altLang="en-US"/>
              <a:t>Slide </a:t>
            </a:r>
            <a:fld id="{AAEC3D0C-E41D-4D4A-9A0E-B7D51A4CBCC1}" type="slidenum">
              <a:rPr lang="en-US" altLang="en-US"/>
              <a:pPr/>
              <a:t>‹#›</a:t>
            </a:fld>
            <a:r>
              <a:rPr lang="en-US" altLang="en-US"/>
              <a:t> | © 2012 | All Rights Reserved | www.rutgerscps.org</a:t>
            </a:r>
          </a:p>
          <a:p>
            <a:endParaRPr lang="en-US" altLang="en-US"/>
          </a:p>
        </p:txBody>
      </p:sp>
    </p:spTree>
    <p:extLst>
      <p:ext uri="{BB962C8B-B14F-4D97-AF65-F5344CB8AC3E}">
        <p14:creationId xmlns:p14="http://schemas.microsoft.com/office/powerpoint/2010/main" val="2462803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image" Target="../media/image1.png"/><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bwMode="auto">
          <a:xfrm>
            <a:off x="457200" y="1600200"/>
            <a:ext cx="8229600" cy="4797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0660"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b="0"/>
            </a:lvl1pPr>
          </a:lstStyle>
          <a:p>
            <a:fld id="{00920E44-BB5C-4626-91CE-5FA92BD3A1B0}" type="datetime1">
              <a:rPr lang="en-US" smtClean="0"/>
              <a:t>9/12/2014</a:t>
            </a:fld>
            <a:endParaRPr lang="en-US" dirty="0"/>
          </a:p>
        </p:txBody>
      </p:sp>
      <p:sp>
        <p:nvSpPr>
          <p:cNvPr id="70661" name="Rectangle 5"/>
          <p:cNvSpPr>
            <a:spLocks noGrp="1" noChangeArrowheads="1"/>
          </p:cNvSpPr>
          <p:nvPr>
            <p:ph type="ftr" sz="quarter" idx="3"/>
          </p:nvPr>
        </p:nvSpPr>
        <p:spPr bwMode="auto">
          <a:xfrm>
            <a:off x="2667000" y="6245225"/>
            <a:ext cx="38100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0"/>
            </a:lvl1pPr>
          </a:lstStyle>
          <a:p>
            <a:endParaRPr lang="en-US" dirty="0"/>
          </a:p>
        </p:txBody>
      </p:sp>
      <p:sp>
        <p:nvSpPr>
          <p:cNvPr id="70662" name="Rectangle 6"/>
          <p:cNvSpPr>
            <a:spLocks noGrp="1" noChangeArrowheads="1"/>
          </p:cNvSpPr>
          <p:nvPr>
            <p:ph type="sldNum" sz="quarter" idx="4"/>
          </p:nvPr>
        </p:nvSpPr>
        <p:spPr bwMode="auto">
          <a:xfrm>
            <a:off x="6840538" y="6237288"/>
            <a:ext cx="2133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0"/>
            </a:lvl1pPr>
          </a:lstStyle>
          <a:p>
            <a:fld id="{0DB00954-739D-4DE9-90DF-A167A549D968}" type="slidenum">
              <a:rPr lang="en-US" smtClean="0"/>
              <a:pPr/>
              <a:t>‹#›</a:t>
            </a:fld>
            <a:endParaRPr lang="en-US" dirty="0"/>
          </a:p>
        </p:txBody>
      </p:sp>
      <p:sp>
        <p:nvSpPr>
          <p:cNvPr id="70677" name="Rectangle 21"/>
          <p:cNvSpPr>
            <a:spLocks noChangeArrowheads="1"/>
          </p:cNvSpPr>
          <p:nvPr/>
        </p:nvSpPr>
        <p:spPr bwMode="auto">
          <a:xfrm>
            <a:off x="0" y="1000125"/>
            <a:ext cx="9144000" cy="76200"/>
          </a:xfrm>
          <a:prstGeom prst="rect">
            <a:avLst/>
          </a:prstGeom>
          <a:solidFill>
            <a:srgbClr val="252571"/>
          </a:solidFill>
          <a:ln w="9525">
            <a:noFill/>
            <a:miter lim="800000"/>
            <a:headEnd/>
            <a:tailEnd/>
          </a:ln>
          <a:effectLst/>
          <a:extLst/>
        </p:spPr>
        <p:txBody>
          <a:bodyPr wrap="none" anchor="ctr"/>
          <a:lstStyle/>
          <a:p>
            <a:endParaRPr lang="en-US" dirty="0"/>
          </a:p>
        </p:txBody>
      </p:sp>
      <p:sp>
        <p:nvSpPr>
          <p:cNvPr id="2" name="Title Placeholder 1"/>
          <p:cNvSpPr>
            <a:spLocks noGrp="1"/>
          </p:cNvSpPr>
          <p:nvPr>
            <p:ph type="title"/>
          </p:nvPr>
        </p:nvSpPr>
        <p:spPr>
          <a:xfrm>
            <a:off x="457200" y="125342"/>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84" r:id="rId1"/>
    <p:sldLayoutId id="2147483674" r:id="rId2"/>
  </p:sldLayoutIdLst>
  <p:hf hdr="0" ftr="0" dt="0"/>
  <p:txStyles>
    <p:titleStyle>
      <a:lvl1pPr algn="ctr" rtl="0" eaLnBrk="1" fontAlgn="base" hangingPunct="1">
        <a:spcBef>
          <a:spcPct val="0"/>
        </a:spcBef>
        <a:spcAft>
          <a:spcPct val="0"/>
        </a:spcAft>
        <a:defRPr sz="4000">
          <a:solidFill>
            <a:schemeClr val="tx2"/>
          </a:solidFill>
          <a:latin typeface="+mj-lt"/>
          <a:ea typeface="+mj-ea"/>
          <a:cs typeface="+mj-cs"/>
        </a:defRPr>
      </a:lvl1pPr>
      <a:lvl2pPr algn="ctr" rtl="0" eaLnBrk="1" fontAlgn="base" hangingPunct="1">
        <a:spcBef>
          <a:spcPct val="0"/>
        </a:spcBef>
        <a:spcAft>
          <a:spcPct val="0"/>
        </a:spcAft>
        <a:defRPr sz="4000">
          <a:solidFill>
            <a:schemeClr val="tx2"/>
          </a:solidFill>
          <a:latin typeface="Arial" charset="0"/>
        </a:defRPr>
      </a:lvl2pPr>
      <a:lvl3pPr algn="ctr" rtl="0" eaLnBrk="1" fontAlgn="base" hangingPunct="1">
        <a:spcBef>
          <a:spcPct val="0"/>
        </a:spcBef>
        <a:spcAft>
          <a:spcPct val="0"/>
        </a:spcAft>
        <a:defRPr sz="4000">
          <a:solidFill>
            <a:schemeClr val="tx2"/>
          </a:solidFill>
          <a:latin typeface="Arial" charset="0"/>
        </a:defRPr>
      </a:lvl3pPr>
      <a:lvl4pPr algn="ctr" rtl="0" eaLnBrk="1" fontAlgn="base" hangingPunct="1">
        <a:spcBef>
          <a:spcPct val="0"/>
        </a:spcBef>
        <a:spcAft>
          <a:spcPct val="0"/>
        </a:spcAft>
        <a:defRPr sz="4000">
          <a:solidFill>
            <a:schemeClr val="tx2"/>
          </a:solidFill>
          <a:latin typeface="Arial" charset="0"/>
        </a:defRPr>
      </a:lvl4pPr>
      <a:lvl5pPr algn="ctr" rtl="0" eaLnBrk="1" fontAlgn="base" hangingPunct="1">
        <a:spcBef>
          <a:spcPct val="0"/>
        </a:spcBef>
        <a:spcAft>
          <a:spcPct val="0"/>
        </a:spcAft>
        <a:defRPr sz="4000">
          <a:solidFill>
            <a:schemeClr val="tx2"/>
          </a:solidFill>
          <a:latin typeface="Arial" charset="0"/>
        </a:defRPr>
      </a:lvl5pPr>
      <a:lvl6pPr marL="457200" algn="ctr" rtl="0" eaLnBrk="1" fontAlgn="base" hangingPunct="1">
        <a:spcBef>
          <a:spcPct val="0"/>
        </a:spcBef>
        <a:spcAft>
          <a:spcPct val="0"/>
        </a:spcAft>
        <a:defRPr sz="4000">
          <a:solidFill>
            <a:schemeClr val="tx2"/>
          </a:solidFill>
          <a:latin typeface="Arial" charset="0"/>
        </a:defRPr>
      </a:lvl6pPr>
      <a:lvl7pPr marL="914400" algn="ctr" rtl="0" eaLnBrk="1" fontAlgn="base" hangingPunct="1">
        <a:spcBef>
          <a:spcPct val="0"/>
        </a:spcBef>
        <a:spcAft>
          <a:spcPct val="0"/>
        </a:spcAft>
        <a:defRPr sz="4000">
          <a:solidFill>
            <a:schemeClr val="tx2"/>
          </a:solidFill>
          <a:latin typeface="Arial" charset="0"/>
        </a:defRPr>
      </a:lvl7pPr>
      <a:lvl8pPr marL="1371600" algn="ctr" rtl="0" eaLnBrk="1" fontAlgn="base" hangingPunct="1">
        <a:spcBef>
          <a:spcPct val="0"/>
        </a:spcBef>
        <a:spcAft>
          <a:spcPct val="0"/>
        </a:spcAft>
        <a:defRPr sz="4000">
          <a:solidFill>
            <a:schemeClr val="tx2"/>
          </a:solidFill>
          <a:latin typeface="Arial" charset="0"/>
        </a:defRPr>
      </a:lvl8pPr>
      <a:lvl9pPr marL="1828800" algn="ctr" rtl="0" eaLnBrk="1" fontAlgn="base" hangingPunct="1">
        <a:spcBef>
          <a:spcPct val="0"/>
        </a:spcBef>
        <a:spcAft>
          <a:spcPct val="0"/>
        </a:spcAft>
        <a:defRPr sz="4000">
          <a:solidFill>
            <a:schemeClr val="tx2"/>
          </a:solidFill>
          <a:latin typeface="Arial" charset="0"/>
        </a:defRPr>
      </a:lvl9pPr>
    </p:titleStyle>
    <p:body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00005D"/>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1422400"/>
            <a:ext cx="9147175" cy="5435600"/>
            <a:chOff x="0" y="896"/>
            <a:chExt cx="5762" cy="3424"/>
          </a:xfrm>
        </p:grpSpPr>
        <p:grpSp>
          <p:nvGrpSpPr>
            <p:cNvPr id="1032" name="Group 3"/>
            <p:cNvGrpSpPr>
              <a:grpSpLocks/>
            </p:cNvGrpSpPr>
            <p:nvPr userDrawn="1"/>
          </p:nvGrpSpPr>
          <p:grpSpPr bwMode="auto">
            <a:xfrm>
              <a:off x="20" y="896"/>
              <a:ext cx="5742" cy="3424"/>
              <a:chOff x="20" y="896"/>
              <a:chExt cx="5742" cy="3424"/>
            </a:xfrm>
          </p:grpSpPr>
          <p:sp>
            <p:nvSpPr>
              <p:cNvPr id="1169" name="Freeform 4"/>
              <p:cNvSpPr>
                <a:spLocks/>
              </p:cNvSpPr>
              <p:nvPr userDrawn="1"/>
            </p:nvSpPr>
            <p:spPr bwMode="hidden">
              <a:xfrm>
                <a:off x="1399" y="1116"/>
                <a:ext cx="2815" cy="2110"/>
              </a:xfrm>
              <a:custGeom>
                <a:avLst/>
                <a:gdLst>
                  <a:gd name="T0" fmla="*/ 950 w 2815"/>
                  <a:gd name="T1" fmla="*/ 85 h 2110"/>
                  <a:gd name="T2" fmla="*/ 628 w 2815"/>
                  <a:gd name="T3" fmla="*/ 438 h 2110"/>
                  <a:gd name="T4" fmla="*/ 66 w 2815"/>
                  <a:gd name="T5" fmla="*/ 471 h 2110"/>
                  <a:gd name="T6" fmla="*/ 0 w 2815"/>
                  <a:gd name="T7" fmla="*/ 627 h 2110"/>
                  <a:gd name="T8" fmla="*/ 372 w 2815"/>
                  <a:gd name="T9" fmla="*/ 1026 h 2110"/>
                  <a:gd name="T10" fmla="*/ 611 w 2815"/>
                  <a:gd name="T11" fmla="*/ 902 h 2110"/>
                  <a:gd name="T12" fmla="*/ 992 w 2815"/>
                  <a:gd name="T13" fmla="*/ 1085 h 2110"/>
                  <a:gd name="T14" fmla="*/ 1116 w 2815"/>
                  <a:gd name="T15" fmla="*/ 1339 h 2110"/>
                  <a:gd name="T16" fmla="*/ 1083 w 2815"/>
                  <a:gd name="T17" fmla="*/ 1450 h 2110"/>
                  <a:gd name="T18" fmla="*/ 1124 w 2815"/>
                  <a:gd name="T19" fmla="*/ 1659 h 2110"/>
                  <a:gd name="T20" fmla="*/ 1149 w 2815"/>
                  <a:gd name="T21" fmla="*/ 1999 h 2110"/>
                  <a:gd name="T22" fmla="*/ 1463 w 2815"/>
                  <a:gd name="T23" fmla="*/ 2110 h 2110"/>
                  <a:gd name="T24" fmla="*/ 1686 w 2815"/>
                  <a:gd name="T25" fmla="*/ 2025 h 2110"/>
                  <a:gd name="T26" fmla="*/ 1603 w 2815"/>
                  <a:gd name="T27" fmla="*/ 1777 h 2110"/>
                  <a:gd name="T28" fmla="*/ 1991 w 2815"/>
                  <a:gd name="T29" fmla="*/ 1555 h 2110"/>
                  <a:gd name="T30" fmla="*/ 2281 w 2815"/>
                  <a:gd name="T31" fmla="*/ 1542 h 2110"/>
                  <a:gd name="T32" fmla="*/ 2446 w 2815"/>
                  <a:gd name="T33" fmla="*/ 1359 h 2110"/>
                  <a:gd name="T34" fmla="*/ 2361 w 2815"/>
                  <a:gd name="T35" fmla="*/ 1001 h 2110"/>
                  <a:gd name="T36" fmla="*/ 2606 w 2815"/>
                  <a:gd name="T37" fmla="*/ 893 h 2110"/>
                  <a:gd name="T38" fmla="*/ 2815 w 2815"/>
                  <a:gd name="T39" fmla="*/ 454 h 2110"/>
                  <a:gd name="T40" fmla="*/ 2518 w 2815"/>
                  <a:gd name="T41" fmla="*/ 0 h 21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815" h="2110">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w="15240"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170" name="Freeform 5"/>
              <p:cNvSpPr>
                <a:spLocks/>
              </p:cNvSpPr>
              <p:nvPr userDrawn="1"/>
            </p:nvSpPr>
            <p:spPr bwMode="hidden">
              <a:xfrm>
                <a:off x="672" y="1116"/>
                <a:ext cx="3966" cy="2366"/>
              </a:xfrm>
              <a:custGeom>
                <a:avLst/>
                <a:gdLst>
                  <a:gd name="T0" fmla="*/ 1423 w 3966"/>
                  <a:gd name="T1" fmla="*/ 65 h 2366"/>
                  <a:gd name="T2" fmla="*/ 1148 w 3966"/>
                  <a:gd name="T3" fmla="*/ 262 h 2366"/>
                  <a:gd name="T4" fmla="*/ 934 w 3966"/>
                  <a:gd name="T5" fmla="*/ 216 h 2366"/>
                  <a:gd name="T6" fmla="*/ 529 w 3966"/>
                  <a:gd name="T7" fmla="*/ 314 h 2366"/>
                  <a:gd name="T8" fmla="*/ 174 w 3966"/>
                  <a:gd name="T9" fmla="*/ 327 h 2366"/>
                  <a:gd name="T10" fmla="*/ 0 w 3966"/>
                  <a:gd name="T11" fmla="*/ 628 h 2366"/>
                  <a:gd name="T12" fmla="*/ 91 w 3966"/>
                  <a:gd name="T13" fmla="*/ 726 h 2366"/>
                  <a:gd name="T14" fmla="*/ 231 w 3966"/>
                  <a:gd name="T15" fmla="*/ 654 h 2366"/>
                  <a:gd name="T16" fmla="*/ 430 w 3966"/>
                  <a:gd name="T17" fmla="*/ 687 h 2366"/>
                  <a:gd name="T18" fmla="*/ 504 w 3966"/>
                  <a:gd name="T19" fmla="*/ 850 h 2366"/>
                  <a:gd name="T20" fmla="*/ 347 w 3966"/>
                  <a:gd name="T21" fmla="*/ 1020 h 2366"/>
                  <a:gd name="T22" fmla="*/ 529 w 3966"/>
                  <a:gd name="T23" fmla="*/ 1144 h 2366"/>
                  <a:gd name="T24" fmla="*/ 727 w 3966"/>
                  <a:gd name="T25" fmla="*/ 1105 h 2366"/>
                  <a:gd name="T26" fmla="*/ 901 w 3966"/>
                  <a:gd name="T27" fmla="*/ 1216 h 2366"/>
                  <a:gd name="T28" fmla="*/ 1256 w 3966"/>
                  <a:gd name="T29" fmla="*/ 1229 h 2366"/>
                  <a:gd name="T30" fmla="*/ 1611 w 3966"/>
                  <a:gd name="T31" fmla="*/ 1425 h 2366"/>
                  <a:gd name="T32" fmla="*/ 1694 w 3966"/>
                  <a:gd name="T33" fmla="*/ 1673 h 2366"/>
                  <a:gd name="T34" fmla="*/ 1619 w 3966"/>
                  <a:gd name="T35" fmla="*/ 2118 h 2366"/>
                  <a:gd name="T36" fmla="*/ 1694 w 3966"/>
                  <a:gd name="T37" fmla="*/ 2268 h 2366"/>
                  <a:gd name="T38" fmla="*/ 2132 w 3966"/>
                  <a:gd name="T39" fmla="*/ 2242 h 2366"/>
                  <a:gd name="T40" fmla="*/ 2289 w 3966"/>
                  <a:gd name="T41" fmla="*/ 2366 h 2366"/>
                  <a:gd name="T42" fmla="*/ 2594 w 3966"/>
                  <a:gd name="T43" fmla="*/ 2046 h 2366"/>
                  <a:gd name="T44" fmla="*/ 2537 w 3966"/>
                  <a:gd name="T45" fmla="*/ 1817 h 2366"/>
                  <a:gd name="T46" fmla="*/ 2818 w 3966"/>
                  <a:gd name="T47" fmla="*/ 1673 h 2366"/>
                  <a:gd name="T48" fmla="*/ 3016 w 3966"/>
                  <a:gd name="T49" fmla="*/ 1719 h 2366"/>
                  <a:gd name="T50" fmla="*/ 3280 w 3966"/>
                  <a:gd name="T51" fmla="*/ 1615 h 2366"/>
                  <a:gd name="T52" fmla="*/ 3405 w 3966"/>
                  <a:gd name="T53" fmla="*/ 1174 h 2366"/>
                  <a:gd name="T54" fmla="*/ 3643 w 3966"/>
                  <a:gd name="T55" fmla="*/ 922 h 2366"/>
                  <a:gd name="T56" fmla="*/ 3966 w 3966"/>
                  <a:gd name="T57" fmla="*/ 896 h 2366"/>
                  <a:gd name="T58" fmla="*/ 3908 w 3966"/>
                  <a:gd name="T59" fmla="*/ 733 h 2366"/>
                  <a:gd name="T60" fmla="*/ 3669 w 3966"/>
                  <a:gd name="T61" fmla="*/ 563 h 2366"/>
                  <a:gd name="T62" fmla="*/ 3817 w 3966"/>
                  <a:gd name="T63" fmla="*/ 210 h 2366"/>
                  <a:gd name="T64" fmla="*/ 3590 w 3966"/>
                  <a:gd name="T65" fmla="*/ 0 h 23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66" h="23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w="16510"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171" name="Freeform 6"/>
              <p:cNvSpPr>
                <a:spLocks/>
              </p:cNvSpPr>
              <p:nvPr userDrawn="1"/>
            </p:nvSpPr>
            <p:spPr bwMode="hidden">
              <a:xfrm>
                <a:off x="20" y="1069"/>
                <a:ext cx="5732" cy="3107"/>
              </a:xfrm>
              <a:custGeom>
                <a:avLst/>
                <a:gdLst>
                  <a:gd name="T0" fmla="*/ 81 w 5732"/>
                  <a:gd name="T1" fmla="*/ 0 h 3107"/>
                  <a:gd name="T2" fmla="*/ 133 w 5732"/>
                  <a:gd name="T3" fmla="*/ 328 h 3107"/>
                  <a:gd name="T4" fmla="*/ 0 w 5732"/>
                  <a:gd name="T5" fmla="*/ 666 h 3107"/>
                  <a:gd name="T6" fmla="*/ 83 w 5732"/>
                  <a:gd name="T7" fmla="*/ 1221 h 3107"/>
                  <a:gd name="T8" fmla="*/ 413 w 5732"/>
                  <a:gd name="T9" fmla="*/ 1515 h 3107"/>
                  <a:gd name="T10" fmla="*/ 881 w 5732"/>
                  <a:gd name="T11" fmla="*/ 1700 h 3107"/>
                  <a:gd name="T12" fmla="*/ 1440 w 5732"/>
                  <a:gd name="T13" fmla="*/ 1651 h 3107"/>
                  <a:gd name="T14" fmla="*/ 1755 w 5732"/>
                  <a:gd name="T15" fmla="*/ 1940 h 3107"/>
                  <a:gd name="T16" fmla="*/ 1653 w 5732"/>
                  <a:gd name="T17" fmla="*/ 2126 h 3107"/>
                  <a:gd name="T18" fmla="*/ 1136 w 5732"/>
                  <a:gd name="T19" fmla="*/ 2142 h 3107"/>
                  <a:gd name="T20" fmla="*/ 911 w 5732"/>
                  <a:gd name="T21" fmla="*/ 2021 h 3107"/>
                  <a:gd name="T22" fmla="*/ 739 w 5732"/>
                  <a:gd name="T23" fmla="*/ 2142 h 3107"/>
                  <a:gd name="T24" fmla="*/ 954 w 5732"/>
                  <a:gd name="T25" fmla="*/ 2524 h 3107"/>
                  <a:gd name="T26" fmla="*/ 973 w 5732"/>
                  <a:gd name="T27" fmla="*/ 2905 h 3107"/>
                  <a:gd name="T28" fmla="*/ 1511 w 5732"/>
                  <a:gd name="T29" fmla="*/ 3107 h 3107"/>
                  <a:gd name="T30" fmla="*/ 1644 w 5732"/>
                  <a:gd name="T31" fmla="*/ 2922 h 3107"/>
                  <a:gd name="T32" fmla="*/ 2077 w 5732"/>
                  <a:gd name="T33" fmla="*/ 2797 h 3107"/>
                  <a:gd name="T34" fmla="*/ 2610 w 5732"/>
                  <a:gd name="T35" fmla="*/ 2962 h 3107"/>
                  <a:gd name="T36" fmla="*/ 3222 w 5732"/>
                  <a:gd name="T37" fmla="*/ 2812 h 3107"/>
                  <a:gd name="T38" fmla="*/ 3443 w 5732"/>
                  <a:gd name="T39" fmla="*/ 2922 h 3107"/>
                  <a:gd name="T40" fmla="*/ 3861 w 5732"/>
                  <a:gd name="T41" fmla="*/ 2648 h 3107"/>
                  <a:gd name="T42" fmla="*/ 4125 w 5732"/>
                  <a:gd name="T43" fmla="*/ 2311 h 3107"/>
                  <a:gd name="T44" fmla="*/ 4369 w 5732"/>
                  <a:gd name="T45" fmla="*/ 2318 h 3107"/>
                  <a:gd name="T46" fmla="*/ 4554 w 5732"/>
                  <a:gd name="T47" fmla="*/ 2445 h 3107"/>
                  <a:gd name="T48" fmla="*/ 5015 w 5732"/>
                  <a:gd name="T49" fmla="*/ 2142 h 3107"/>
                  <a:gd name="T50" fmla="*/ 5404 w 5732"/>
                  <a:gd name="T51" fmla="*/ 2185 h 3107"/>
                  <a:gd name="T52" fmla="*/ 5732 w 5732"/>
                  <a:gd name="T53" fmla="*/ 2069 h 310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732" h="3107">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w="16510"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172" name="Freeform 7"/>
              <p:cNvSpPr>
                <a:spLocks/>
              </p:cNvSpPr>
              <p:nvPr userDrawn="1"/>
            </p:nvSpPr>
            <p:spPr bwMode="hidden">
              <a:xfrm>
                <a:off x="242" y="1145"/>
                <a:ext cx="5512" cy="2760"/>
              </a:xfrm>
              <a:custGeom>
                <a:avLst/>
                <a:gdLst>
                  <a:gd name="T0" fmla="*/ 240 w 5512"/>
                  <a:gd name="T1" fmla="*/ 0 h 2760"/>
                  <a:gd name="T2" fmla="*/ 0 w 5512"/>
                  <a:gd name="T3" fmla="*/ 336 h 2760"/>
                  <a:gd name="T4" fmla="*/ 82 w 5512"/>
                  <a:gd name="T5" fmla="*/ 821 h 2760"/>
                  <a:gd name="T6" fmla="*/ 243 w 5512"/>
                  <a:gd name="T7" fmla="*/ 873 h 2760"/>
                  <a:gd name="T8" fmla="*/ 473 w 5512"/>
                  <a:gd name="T9" fmla="*/ 1087 h 2760"/>
                  <a:gd name="T10" fmla="*/ 557 w 5512"/>
                  <a:gd name="T11" fmla="*/ 1441 h 2760"/>
                  <a:gd name="T12" fmla="*/ 839 w 5512"/>
                  <a:gd name="T13" fmla="*/ 1499 h 2760"/>
                  <a:gd name="T14" fmla="*/ 1258 w 5512"/>
                  <a:gd name="T15" fmla="*/ 1349 h 2760"/>
                  <a:gd name="T16" fmla="*/ 1307 w 5512"/>
                  <a:gd name="T17" fmla="*/ 1493 h 2760"/>
                  <a:gd name="T18" fmla="*/ 1621 w 5512"/>
                  <a:gd name="T19" fmla="*/ 1513 h 2760"/>
                  <a:gd name="T20" fmla="*/ 1862 w 5512"/>
                  <a:gd name="T21" fmla="*/ 1865 h 2760"/>
                  <a:gd name="T22" fmla="*/ 1668 w 5512"/>
                  <a:gd name="T23" fmla="*/ 2166 h 2760"/>
                  <a:gd name="T24" fmla="*/ 1308 w 5512"/>
                  <a:gd name="T25" fmla="*/ 2217 h 2760"/>
                  <a:gd name="T26" fmla="*/ 992 w 5512"/>
                  <a:gd name="T27" fmla="*/ 2172 h 2760"/>
                  <a:gd name="T28" fmla="*/ 903 w 5512"/>
                  <a:gd name="T29" fmla="*/ 2244 h 2760"/>
                  <a:gd name="T30" fmla="*/ 1008 w 5512"/>
                  <a:gd name="T31" fmla="*/ 2415 h 2760"/>
                  <a:gd name="T32" fmla="*/ 992 w 5512"/>
                  <a:gd name="T33" fmla="*/ 2538 h 2760"/>
                  <a:gd name="T34" fmla="*/ 1137 w 5512"/>
                  <a:gd name="T35" fmla="*/ 2760 h 2760"/>
                  <a:gd name="T36" fmla="*/ 1661 w 5512"/>
                  <a:gd name="T37" fmla="*/ 2623 h 2760"/>
                  <a:gd name="T38" fmla="*/ 1725 w 5512"/>
                  <a:gd name="T39" fmla="*/ 2492 h 2760"/>
                  <a:gd name="T40" fmla="*/ 1895 w 5512"/>
                  <a:gd name="T41" fmla="*/ 2551 h 2760"/>
                  <a:gd name="T42" fmla="*/ 2338 w 5512"/>
                  <a:gd name="T43" fmla="*/ 2448 h 2760"/>
                  <a:gd name="T44" fmla="*/ 2443 w 5512"/>
                  <a:gd name="T45" fmla="*/ 2714 h 2760"/>
                  <a:gd name="T46" fmla="*/ 2870 w 5512"/>
                  <a:gd name="T47" fmla="*/ 2541 h 2760"/>
                  <a:gd name="T48" fmla="*/ 3264 w 5512"/>
                  <a:gd name="T49" fmla="*/ 2591 h 2760"/>
                  <a:gd name="T50" fmla="*/ 3522 w 5512"/>
                  <a:gd name="T51" fmla="*/ 2427 h 2760"/>
                  <a:gd name="T52" fmla="*/ 3594 w 5512"/>
                  <a:gd name="T53" fmla="*/ 2081 h 2760"/>
                  <a:gd name="T54" fmla="*/ 4013 w 5512"/>
                  <a:gd name="T55" fmla="*/ 2087 h 2760"/>
                  <a:gd name="T56" fmla="*/ 4070 w 5512"/>
                  <a:gd name="T57" fmla="*/ 1924 h 2760"/>
                  <a:gd name="T58" fmla="*/ 4239 w 5512"/>
                  <a:gd name="T59" fmla="*/ 1931 h 2760"/>
                  <a:gd name="T60" fmla="*/ 4465 w 5512"/>
                  <a:gd name="T61" fmla="*/ 2094 h 2760"/>
                  <a:gd name="T62" fmla="*/ 4836 w 5512"/>
                  <a:gd name="T63" fmla="*/ 1814 h 2760"/>
                  <a:gd name="T64" fmla="*/ 5225 w 5512"/>
                  <a:gd name="T65" fmla="*/ 1785 h 2760"/>
                  <a:gd name="T66" fmla="*/ 5367 w 5512"/>
                  <a:gd name="T67" fmla="*/ 1571 h 2760"/>
                  <a:gd name="T68" fmla="*/ 5512 w 5512"/>
                  <a:gd name="T69" fmla="*/ 1585 h 27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512" h="2760">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w="15240"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173" name="Freeform 8"/>
              <p:cNvSpPr>
                <a:spLocks/>
              </p:cNvSpPr>
              <p:nvPr userDrawn="1"/>
            </p:nvSpPr>
            <p:spPr bwMode="hidden">
              <a:xfrm>
                <a:off x="4840" y="984"/>
                <a:ext cx="790" cy="1189"/>
              </a:xfrm>
              <a:custGeom>
                <a:avLst/>
                <a:gdLst>
                  <a:gd name="T0" fmla="*/ 139 w 790"/>
                  <a:gd name="T1" fmla="*/ 0 h 1189"/>
                  <a:gd name="T2" fmla="*/ 210 w 790"/>
                  <a:gd name="T3" fmla="*/ 233 h 1189"/>
                  <a:gd name="T4" fmla="*/ 159 w 790"/>
                  <a:gd name="T5" fmla="*/ 643 h 1189"/>
                  <a:gd name="T6" fmla="*/ 454 w 790"/>
                  <a:gd name="T7" fmla="*/ 771 h 1189"/>
                  <a:gd name="T8" fmla="*/ 605 w 790"/>
                  <a:gd name="T9" fmla="*/ 1046 h 1189"/>
                  <a:gd name="T10" fmla="*/ 790 w 790"/>
                  <a:gd name="T11" fmla="*/ 1189 h 1189"/>
                  <a:gd name="T12" fmla="*/ 540 w 790"/>
                  <a:gd name="T13" fmla="*/ 1111 h 1189"/>
                  <a:gd name="T14" fmla="*/ 363 w 790"/>
                  <a:gd name="T15" fmla="*/ 883 h 1189"/>
                  <a:gd name="T16" fmla="*/ 139 w 790"/>
                  <a:gd name="T17" fmla="*/ 852 h 1189"/>
                  <a:gd name="T18" fmla="*/ 0 w 790"/>
                  <a:gd name="T19" fmla="*/ 499 h 1189"/>
                  <a:gd name="T20" fmla="*/ 48 w 790"/>
                  <a:gd name="T21" fmla="*/ 209 h 11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90" h="1189">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w="15240"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174" name="Freeform 9"/>
              <p:cNvSpPr>
                <a:spLocks/>
              </p:cNvSpPr>
              <p:nvPr userDrawn="1"/>
            </p:nvSpPr>
            <p:spPr bwMode="hidden">
              <a:xfrm>
                <a:off x="5173" y="896"/>
                <a:ext cx="579" cy="1117"/>
              </a:xfrm>
              <a:custGeom>
                <a:avLst/>
                <a:gdLst>
                  <a:gd name="T0" fmla="*/ 0 w 579"/>
                  <a:gd name="T1" fmla="*/ 0 h 1117"/>
                  <a:gd name="T2" fmla="*/ 128 w 579"/>
                  <a:gd name="T3" fmla="*/ 328 h 1117"/>
                  <a:gd name="T4" fmla="*/ 9 w 579"/>
                  <a:gd name="T5" fmla="*/ 659 h 1117"/>
                  <a:gd name="T6" fmla="*/ 40 w 579"/>
                  <a:gd name="T7" fmla="*/ 763 h 1117"/>
                  <a:gd name="T8" fmla="*/ 234 w 579"/>
                  <a:gd name="T9" fmla="*/ 739 h 1117"/>
                  <a:gd name="T10" fmla="*/ 344 w 579"/>
                  <a:gd name="T11" fmla="*/ 1055 h 1117"/>
                  <a:gd name="T12" fmla="*/ 579 w 579"/>
                  <a:gd name="T13" fmla="*/ 1117 h 11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9" h="1117">
                    <a:moveTo>
                      <a:pt x="0" y="0"/>
                    </a:moveTo>
                    <a:lnTo>
                      <a:pt x="128" y="328"/>
                    </a:lnTo>
                    <a:lnTo>
                      <a:pt x="9" y="659"/>
                    </a:lnTo>
                    <a:lnTo>
                      <a:pt x="40" y="763"/>
                    </a:lnTo>
                    <a:lnTo>
                      <a:pt x="234" y="739"/>
                    </a:lnTo>
                    <a:lnTo>
                      <a:pt x="344" y="1055"/>
                    </a:lnTo>
                    <a:lnTo>
                      <a:pt x="579" y="1117"/>
                    </a:lnTo>
                  </a:path>
                </a:pathLst>
              </a:custGeom>
              <a:noFill/>
              <a:ln w="16510"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175" name="Freeform 10"/>
              <p:cNvSpPr>
                <a:spLocks/>
              </p:cNvSpPr>
              <p:nvPr userDrawn="1"/>
            </p:nvSpPr>
            <p:spPr bwMode="hidden">
              <a:xfrm>
                <a:off x="3291" y="968"/>
                <a:ext cx="2471" cy="2396"/>
              </a:xfrm>
              <a:custGeom>
                <a:avLst/>
                <a:gdLst>
                  <a:gd name="T0" fmla="*/ 1118 w 2471"/>
                  <a:gd name="T1" fmla="*/ 0 h 2396"/>
                  <a:gd name="T2" fmla="*/ 1179 w 2471"/>
                  <a:gd name="T3" fmla="*/ 225 h 2396"/>
                  <a:gd name="T4" fmla="*/ 1393 w 2471"/>
                  <a:gd name="T5" fmla="*/ 339 h 2396"/>
                  <a:gd name="T6" fmla="*/ 1404 w 2471"/>
                  <a:gd name="T7" fmla="*/ 548 h 2396"/>
                  <a:gd name="T8" fmla="*/ 1342 w 2471"/>
                  <a:gd name="T9" fmla="*/ 732 h 2396"/>
                  <a:gd name="T10" fmla="*/ 1434 w 2471"/>
                  <a:gd name="T11" fmla="*/ 925 h 2396"/>
                  <a:gd name="T12" fmla="*/ 1455 w 2471"/>
                  <a:gd name="T13" fmla="*/ 1109 h 2396"/>
                  <a:gd name="T14" fmla="*/ 1311 w 2471"/>
                  <a:gd name="T15" fmla="*/ 1142 h 2396"/>
                  <a:gd name="T16" fmla="*/ 926 w 2471"/>
                  <a:gd name="T17" fmla="*/ 1384 h 2396"/>
                  <a:gd name="T18" fmla="*/ 975 w 2471"/>
                  <a:gd name="T19" fmla="*/ 1456 h 2396"/>
                  <a:gd name="T20" fmla="*/ 956 w 2471"/>
                  <a:gd name="T21" fmla="*/ 1624 h 2396"/>
                  <a:gd name="T22" fmla="*/ 782 w 2471"/>
                  <a:gd name="T23" fmla="*/ 1817 h 2396"/>
                  <a:gd name="T24" fmla="*/ 539 w 2471"/>
                  <a:gd name="T25" fmla="*/ 1978 h 2396"/>
                  <a:gd name="T26" fmla="*/ 152 w 2471"/>
                  <a:gd name="T27" fmla="*/ 2026 h 2396"/>
                  <a:gd name="T28" fmla="*/ 19 w 2471"/>
                  <a:gd name="T29" fmla="*/ 2251 h 2396"/>
                  <a:gd name="T30" fmla="*/ 0 w 2471"/>
                  <a:gd name="T31" fmla="*/ 2396 h 2396"/>
                  <a:gd name="T32" fmla="*/ 213 w 2471"/>
                  <a:gd name="T33" fmla="*/ 2179 h 2396"/>
                  <a:gd name="T34" fmla="*/ 629 w 2471"/>
                  <a:gd name="T35" fmla="*/ 2090 h 2396"/>
                  <a:gd name="T36" fmla="*/ 894 w 2471"/>
                  <a:gd name="T37" fmla="*/ 1906 h 2396"/>
                  <a:gd name="T38" fmla="*/ 1230 w 2471"/>
                  <a:gd name="T39" fmla="*/ 1986 h 2396"/>
                  <a:gd name="T40" fmla="*/ 1668 w 2471"/>
                  <a:gd name="T41" fmla="*/ 1906 h 2396"/>
                  <a:gd name="T42" fmla="*/ 1983 w 2471"/>
                  <a:gd name="T43" fmla="*/ 1745 h 2396"/>
                  <a:gd name="T44" fmla="*/ 2014 w 2471"/>
                  <a:gd name="T45" fmla="*/ 1600 h 2396"/>
                  <a:gd name="T46" fmla="*/ 2237 w 2471"/>
                  <a:gd name="T47" fmla="*/ 1496 h 2396"/>
                  <a:gd name="T48" fmla="*/ 2359 w 2471"/>
                  <a:gd name="T49" fmla="*/ 1552 h 2396"/>
                  <a:gd name="T50" fmla="*/ 2471 w 2471"/>
                  <a:gd name="T51" fmla="*/ 1479 h 23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71" h="2396">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w="16510"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176" name="Freeform 11"/>
              <p:cNvSpPr>
                <a:spLocks/>
              </p:cNvSpPr>
              <p:nvPr userDrawn="1"/>
            </p:nvSpPr>
            <p:spPr bwMode="hidden">
              <a:xfrm>
                <a:off x="2366" y="1067"/>
                <a:ext cx="1399" cy="1349"/>
              </a:xfrm>
              <a:custGeom>
                <a:avLst/>
                <a:gdLst>
                  <a:gd name="T0" fmla="*/ 620 w 1399"/>
                  <a:gd name="T1" fmla="*/ 155 h 1349"/>
                  <a:gd name="T2" fmla="*/ 421 w 1399"/>
                  <a:gd name="T3" fmla="*/ 155 h 1349"/>
                  <a:gd name="T4" fmla="*/ 205 w 1399"/>
                  <a:gd name="T5" fmla="*/ 507 h 1349"/>
                  <a:gd name="T6" fmla="*/ 0 w 1399"/>
                  <a:gd name="T7" fmla="*/ 673 h 1349"/>
                  <a:gd name="T8" fmla="*/ 487 w 1399"/>
                  <a:gd name="T9" fmla="*/ 783 h 1349"/>
                  <a:gd name="T10" fmla="*/ 425 w 1399"/>
                  <a:gd name="T11" fmla="*/ 1009 h 1349"/>
                  <a:gd name="T12" fmla="*/ 617 w 1399"/>
                  <a:gd name="T13" fmla="*/ 1086 h 1349"/>
                  <a:gd name="T14" fmla="*/ 498 w 1399"/>
                  <a:gd name="T15" fmla="*/ 1349 h 1349"/>
                  <a:gd name="T16" fmla="*/ 961 w 1399"/>
                  <a:gd name="T17" fmla="*/ 1035 h 1349"/>
                  <a:gd name="T18" fmla="*/ 926 w 1399"/>
                  <a:gd name="T19" fmla="*/ 776 h 1349"/>
                  <a:gd name="T20" fmla="*/ 1181 w 1399"/>
                  <a:gd name="T21" fmla="*/ 749 h 1349"/>
                  <a:gd name="T22" fmla="*/ 1399 w 1399"/>
                  <a:gd name="T23" fmla="*/ 601 h 1349"/>
                  <a:gd name="T24" fmla="*/ 1315 w 1399"/>
                  <a:gd name="T25" fmla="*/ 416 h 1349"/>
                  <a:gd name="T26" fmla="*/ 1341 w 1399"/>
                  <a:gd name="T27" fmla="*/ 196 h 1349"/>
                  <a:gd name="T28" fmla="*/ 1171 w 1399"/>
                  <a:gd name="T29" fmla="*/ 164 h 1349"/>
                  <a:gd name="T30" fmla="*/ 928 w 1399"/>
                  <a:gd name="T31" fmla="*/ 0 h 1349"/>
                  <a:gd name="T32" fmla="*/ 620 w 1399"/>
                  <a:gd name="T33" fmla="*/ 155 h 13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399" h="134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w="17780"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177" name="Freeform 12"/>
              <p:cNvSpPr>
                <a:spLocks/>
              </p:cNvSpPr>
              <p:nvPr userDrawn="1"/>
            </p:nvSpPr>
            <p:spPr bwMode="hidden">
              <a:xfrm>
                <a:off x="4275" y="2031"/>
                <a:ext cx="1256" cy="810"/>
              </a:xfrm>
              <a:custGeom>
                <a:avLst/>
                <a:gdLst>
                  <a:gd name="T0" fmla="*/ 719 w 1256"/>
                  <a:gd name="T1" fmla="*/ 183 h 810"/>
                  <a:gd name="T2" fmla="*/ 760 w 1256"/>
                  <a:gd name="T3" fmla="*/ 33 h 810"/>
                  <a:gd name="T4" fmla="*/ 884 w 1256"/>
                  <a:gd name="T5" fmla="*/ 0 h 810"/>
                  <a:gd name="T6" fmla="*/ 983 w 1256"/>
                  <a:gd name="T7" fmla="*/ 78 h 810"/>
                  <a:gd name="T8" fmla="*/ 1082 w 1256"/>
                  <a:gd name="T9" fmla="*/ 248 h 810"/>
                  <a:gd name="T10" fmla="*/ 1256 w 1256"/>
                  <a:gd name="T11" fmla="*/ 229 h 810"/>
                  <a:gd name="T12" fmla="*/ 1248 w 1256"/>
                  <a:gd name="T13" fmla="*/ 359 h 810"/>
                  <a:gd name="T14" fmla="*/ 1016 w 1256"/>
                  <a:gd name="T15" fmla="*/ 431 h 810"/>
                  <a:gd name="T16" fmla="*/ 879 w 1256"/>
                  <a:gd name="T17" fmla="*/ 417 h 810"/>
                  <a:gd name="T18" fmla="*/ 719 w 1256"/>
                  <a:gd name="T19" fmla="*/ 481 h 810"/>
                  <a:gd name="T20" fmla="*/ 591 w 1256"/>
                  <a:gd name="T21" fmla="*/ 633 h 810"/>
                  <a:gd name="T22" fmla="*/ 423 w 1256"/>
                  <a:gd name="T23" fmla="*/ 537 h 810"/>
                  <a:gd name="T24" fmla="*/ 256 w 1256"/>
                  <a:gd name="T25" fmla="*/ 810 h 810"/>
                  <a:gd name="T26" fmla="*/ 66 w 1256"/>
                  <a:gd name="T27" fmla="*/ 764 h 810"/>
                  <a:gd name="T28" fmla="*/ 0 w 1256"/>
                  <a:gd name="T29" fmla="*/ 601 h 810"/>
                  <a:gd name="T30" fmla="*/ 157 w 1256"/>
                  <a:gd name="T31" fmla="*/ 483 h 810"/>
                  <a:gd name="T32" fmla="*/ 248 w 1256"/>
                  <a:gd name="T33" fmla="*/ 281 h 810"/>
                  <a:gd name="T34" fmla="*/ 438 w 1256"/>
                  <a:gd name="T35" fmla="*/ 150 h 810"/>
                  <a:gd name="T36" fmla="*/ 719 w 1256"/>
                  <a:gd name="T37" fmla="*/ 189 h 8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56" h="810">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w="17780"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178" name="Freeform 13"/>
              <p:cNvSpPr>
                <a:spLocks/>
              </p:cNvSpPr>
              <p:nvPr userDrawn="1"/>
            </p:nvSpPr>
            <p:spPr bwMode="hidden">
              <a:xfrm>
                <a:off x="2914" y="3476"/>
                <a:ext cx="2848" cy="788"/>
              </a:xfrm>
              <a:custGeom>
                <a:avLst/>
                <a:gdLst>
                  <a:gd name="T0" fmla="*/ 2838 w 2848"/>
                  <a:gd name="T1" fmla="*/ 16 h 788"/>
                  <a:gd name="T2" fmla="*/ 2493 w 2848"/>
                  <a:gd name="T3" fmla="*/ 0 h 788"/>
                  <a:gd name="T4" fmla="*/ 2278 w 2848"/>
                  <a:gd name="T5" fmla="*/ 81 h 788"/>
                  <a:gd name="T6" fmla="*/ 1936 w 2848"/>
                  <a:gd name="T7" fmla="*/ 44 h 788"/>
                  <a:gd name="T8" fmla="*/ 1739 w 2848"/>
                  <a:gd name="T9" fmla="*/ 354 h 788"/>
                  <a:gd name="T10" fmla="*/ 1600 w 2848"/>
                  <a:gd name="T11" fmla="*/ 212 h 788"/>
                  <a:gd name="T12" fmla="*/ 1352 w 2848"/>
                  <a:gd name="T13" fmla="*/ 308 h 788"/>
                  <a:gd name="T14" fmla="*/ 1445 w 2848"/>
                  <a:gd name="T15" fmla="*/ 515 h 788"/>
                  <a:gd name="T16" fmla="*/ 1072 w 2848"/>
                  <a:gd name="T17" fmla="*/ 412 h 788"/>
                  <a:gd name="T18" fmla="*/ 888 w 2848"/>
                  <a:gd name="T19" fmla="*/ 540 h 788"/>
                  <a:gd name="T20" fmla="*/ 0 w 2848"/>
                  <a:gd name="T21" fmla="*/ 660 h 788"/>
                  <a:gd name="T22" fmla="*/ 288 w 2848"/>
                  <a:gd name="T23" fmla="*/ 788 h 788"/>
                  <a:gd name="T24" fmla="*/ 1040 w 2848"/>
                  <a:gd name="T25" fmla="*/ 676 h 788"/>
                  <a:gd name="T26" fmla="*/ 1272 w 2848"/>
                  <a:gd name="T27" fmla="*/ 748 h 788"/>
                  <a:gd name="T28" fmla="*/ 2096 w 2848"/>
                  <a:gd name="T29" fmla="*/ 691 h 788"/>
                  <a:gd name="T30" fmla="*/ 2320 w 2848"/>
                  <a:gd name="T31" fmla="*/ 748 h 788"/>
                  <a:gd name="T32" fmla="*/ 2456 w 2848"/>
                  <a:gd name="T33" fmla="*/ 596 h 788"/>
                  <a:gd name="T34" fmla="*/ 2712 w 2848"/>
                  <a:gd name="T35" fmla="*/ 716 h 788"/>
                  <a:gd name="T36" fmla="*/ 2716 w 2848"/>
                  <a:gd name="T37" fmla="*/ 339 h 788"/>
                  <a:gd name="T38" fmla="*/ 2848 w 2848"/>
                  <a:gd name="T39" fmla="*/ 258 h 78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848" h="78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w="17780"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179" name="Freeform 14"/>
              <p:cNvSpPr>
                <a:spLocks/>
              </p:cNvSpPr>
              <p:nvPr userDrawn="1"/>
            </p:nvSpPr>
            <p:spPr bwMode="hidden">
              <a:xfrm>
                <a:off x="5443" y="922"/>
                <a:ext cx="319" cy="854"/>
              </a:xfrm>
              <a:custGeom>
                <a:avLst/>
                <a:gdLst>
                  <a:gd name="T0" fmla="*/ 0 w 319"/>
                  <a:gd name="T1" fmla="*/ 0 h 854"/>
                  <a:gd name="T2" fmla="*/ 106 w 319"/>
                  <a:gd name="T3" fmla="*/ 313 h 854"/>
                  <a:gd name="T4" fmla="*/ 106 w 319"/>
                  <a:gd name="T5" fmla="*/ 634 h 854"/>
                  <a:gd name="T6" fmla="*/ 268 w 319"/>
                  <a:gd name="T7" fmla="*/ 854 h 854"/>
                  <a:gd name="T8" fmla="*/ 278 w 319"/>
                  <a:gd name="T9" fmla="*/ 577 h 854"/>
                  <a:gd name="T10" fmla="*/ 238 w 319"/>
                  <a:gd name="T11" fmla="*/ 400 h 854"/>
                  <a:gd name="T12" fmla="*/ 319 w 319"/>
                  <a:gd name="T13" fmla="*/ 240 h 8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 h="854">
                    <a:moveTo>
                      <a:pt x="0" y="0"/>
                    </a:moveTo>
                    <a:lnTo>
                      <a:pt x="106" y="313"/>
                    </a:lnTo>
                    <a:lnTo>
                      <a:pt x="106" y="634"/>
                    </a:lnTo>
                    <a:lnTo>
                      <a:pt x="268" y="854"/>
                    </a:lnTo>
                    <a:lnTo>
                      <a:pt x="278" y="577"/>
                    </a:lnTo>
                    <a:lnTo>
                      <a:pt x="238" y="400"/>
                    </a:lnTo>
                    <a:lnTo>
                      <a:pt x="319" y="240"/>
                    </a:lnTo>
                  </a:path>
                </a:pathLst>
              </a:custGeom>
              <a:noFill/>
              <a:ln w="17780"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180" name="Freeform 15"/>
              <p:cNvSpPr>
                <a:spLocks/>
              </p:cNvSpPr>
              <p:nvPr userDrawn="1"/>
            </p:nvSpPr>
            <p:spPr bwMode="hidden">
              <a:xfrm>
                <a:off x="4954" y="3568"/>
                <a:ext cx="646" cy="392"/>
              </a:xfrm>
              <a:custGeom>
                <a:avLst/>
                <a:gdLst>
                  <a:gd name="T0" fmla="*/ 504 w 646"/>
                  <a:gd name="T1" fmla="*/ 0 h 392"/>
                  <a:gd name="T2" fmla="*/ 320 w 646"/>
                  <a:gd name="T3" fmla="*/ 61 h 392"/>
                  <a:gd name="T4" fmla="*/ 238 w 646"/>
                  <a:gd name="T5" fmla="*/ 109 h 392"/>
                  <a:gd name="T6" fmla="*/ 144 w 646"/>
                  <a:gd name="T7" fmla="*/ 216 h 392"/>
                  <a:gd name="T8" fmla="*/ 0 w 646"/>
                  <a:gd name="T9" fmla="*/ 392 h 392"/>
                  <a:gd name="T10" fmla="*/ 360 w 646"/>
                  <a:gd name="T11" fmla="*/ 263 h 392"/>
                  <a:gd name="T12" fmla="*/ 432 w 646"/>
                  <a:gd name="T13" fmla="*/ 182 h 392"/>
                  <a:gd name="T14" fmla="*/ 646 w 646"/>
                  <a:gd name="T15" fmla="*/ 142 h 392"/>
                  <a:gd name="T16" fmla="*/ 504 w 646"/>
                  <a:gd name="T17" fmla="*/ 0 h 3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6" h="392">
                    <a:moveTo>
                      <a:pt x="504" y="0"/>
                    </a:moveTo>
                    <a:lnTo>
                      <a:pt x="320" y="61"/>
                    </a:lnTo>
                    <a:lnTo>
                      <a:pt x="238" y="109"/>
                    </a:lnTo>
                    <a:lnTo>
                      <a:pt x="144" y="216"/>
                    </a:lnTo>
                    <a:lnTo>
                      <a:pt x="0" y="392"/>
                    </a:lnTo>
                    <a:lnTo>
                      <a:pt x="360" y="263"/>
                    </a:lnTo>
                    <a:lnTo>
                      <a:pt x="432" y="182"/>
                    </a:lnTo>
                    <a:lnTo>
                      <a:pt x="646" y="142"/>
                    </a:lnTo>
                    <a:lnTo>
                      <a:pt x="504" y="0"/>
                    </a:lnTo>
                    <a:close/>
                  </a:path>
                </a:pathLst>
              </a:custGeom>
              <a:noFill/>
              <a:ln w="17780"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181" name="Freeform 16"/>
              <p:cNvSpPr>
                <a:spLocks/>
              </p:cNvSpPr>
              <p:nvPr userDrawn="1"/>
            </p:nvSpPr>
            <p:spPr bwMode="hidden">
              <a:xfrm>
                <a:off x="50" y="2400"/>
                <a:ext cx="2736" cy="1920"/>
              </a:xfrm>
              <a:custGeom>
                <a:avLst/>
                <a:gdLst>
                  <a:gd name="T0" fmla="*/ 0 w 2736"/>
                  <a:gd name="T1" fmla="*/ 0 h 1920"/>
                  <a:gd name="T2" fmla="*/ 96 w 2736"/>
                  <a:gd name="T3" fmla="*/ 336 h 1920"/>
                  <a:gd name="T4" fmla="*/ 384 w 2736"/>
                  <a:gd name="T5" fmla="*/ 384 h 1920"/>
                  <a:gd name="T6" fmla="*/ 576 w 2736"/>
                  <a:gd name="T7" fmla="*/ 720 h 1920"/>
                  <a:gd name="T8" fmla="*/ 528 w 2736"/>
                  <a:gd name="T9" fmla="*/ 960 h 1920"/>
                  <a:gd name="T10" fmla="*/ 672 w 2736"/>
                  <a:gd name="T11" fmla="*/ 1104 h 1920"/>
                  <a:gd name="T12" fmla="*/ 576 w 2736"/>
                  <a:gd name="T13" fmla="*/ 1392 h 1920"/>
                  <a:gd name="T14" fmla="*/ 624 w 2736"/>
                  <a:gd name="T15" fmla="*/ 1632 h 1920"/>
                  <a:gd name="T16" fmla="*/ 1488 w 2736"/>
                  <a:gd name="T17" fmla="*/ 1872 h 1920"/>
                  <a:gd name="T18" fmla="*/ 1680 w 2736"/>
                  <a:gd name="T19" fmla="*/ 1728 h 1920"/>
                  <a:gd name="T20" fmla="*/ 2208 w 2736"/>
                  <a:gd name="T21" fmla="*/ 1728 h 1920"/>
                  <a:gd name="T22" fmla="*/ 2304 w 2736"/>
                  <a:gd name="T23" fmla="*/ 1632 h 1920"/>
                  <a:gd name="T24" fmla="*/ 2736 w 2736"/>
                  <a:gd name="T25" fmla="*/ 1872 h 1920"/>
                  <a:gd name="T26" fmla="*/ 2640 w 2736"/>
                  <a:gd name="T27" fmla="*/ 1920 h 1920"/>
                  <a:gd name="T28" fmla="*/ 2304 w 2736"/>
                  <a:gd name="T29" fmla="*/ 1824 h 1920"/>
                  <a:gd name="T30" fmla="*/ 2160 w 2736"/>
                  <a:gd name="T31" fmla="*/ 1872 h 1920"/>
                  <a:gd name="T32" fmla="*/ 1632 w 2736"/>
                  <a:gd name="T33" fmla="*/ 1920 h 1920"/>
                  <a:gd name="T34" fmla="*/ 1440 w 2736"/>
                  <a:gd name="T35" fmla="*/ 1920 h 1920"/>
                  <a:gd name="T36" fmla="*/ 480 w 2736"/>
                  <a:gd name="T37" fmla="*/ 1824 h 1920"/>
                  <a:gd name="T38" fmla="*/ 192 w 2736"/>
                  <a:gd name="T39" fmla="*/ 1872 h 1920"/>
                  <a:gd name="T40" fmla="*/ 96 w 2736"/>
                  <a:gd name="T41" fmla="*/ 1680 h 1920"/>
                  <a:gd name="T42" fmla="*/ 288 w 2736"/>
                  <a:gd name="T43" fmla="*/ 1440 h 1920"/>
                  <a:gd name="T44" fmla="*/ 336 w 2736"/>
                  <a:gd name="T45" fmla="*/ 1104 h 1920"/>
                  <a:gd name="T46" fmla="*/ 144 w 2736"/>
                  <a:gd name="T47" fmla="*/ 864 h 1920"/>
                  <a:gd name="T48" fmla="*/ 240 w 2736"/>
                  <a:gd name="T49" fmla="*/ 624 h 1920"/>
                  <a:gd name="T50" fmla="*/ 48 w 2736"/>
                  <a:gd name="T51" fmla="*/ 528 h 1920"/>
                  <a:gd name="T52" fmla="*/ 0 w 2736"/>
                  <a:gd name="T53" fmla="*/ 0 h 19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736" h="1920">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w="9525" cap="flat" cmpd="sng">
                <a:solidFill>
                  <a:schemeClr val="bg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grpSp>
        <p:grpSp>
          <p:nvGrpSpPr>
            <p:cNvPr id="1033" name="Group 17"/>
            <p:cNvGrpSpPr>
              <a:grpSpLocks/>
            </p:cNvGrpSpPr>
            <p:nvPr userDrawn="1"/>
          </p:nvGrpSpPr>
          <p:grpSpPr bwMode="auto">
            <a:xfrm>
              <a:off x="0" y="2291"/>
              <a:ext cx="1385" cy="1702"/>
              <a:chOff x="0" y="2291"/>
              <a:chExt cx="1385" cy="1702"/>
            </a:xfrm>
          </p:grpSpPr>
          <p:sp>
            <p:nvSpPr>
              <p:cNvPr id="1034" name="Rectangle 18"/>
              <p:cNvSpPr>
                <a:spLocks noChangeArrowheads="1"/>
              </p:cNvSpPr>
              <p:nvPr userDrawn="1"/>
            </p:nvSpPr>
            <p:spPr bwMode="ltGray">
              <a:xfrm rot="6798887">
                <a:off x="63" y="3882"/>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35" name="Rectangle 19"/>
              <p:cNvSpPr>
                <a:spLocks noChangeArrowheads="1"/>
              </p:cNvSpPr>
              <p:nvPr userDrawn="1"/>
            </p:nvSpPr>
            <p:spPr bwMode="ltGray">
              <a:xfrm rot="6798887">
                <a:off x="33" y="3880"/>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36" name="Rectangle 20"/>
              <p:cNvSpPr>
                <a:spLocks noChangeArrowheads="1"/>
              </p:cNvSpPr>
              <p:nvPr userDrawn="1"/>
            </p:nvSpPr>
            <p:spPr bwMode="ltGray">
              <a:xfrm rot="6798887">
                <a:off x="7" y="3874"/>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37" name="Rectangle 21"/>
              <p:cNvSpPr>
                <a:spLocks noChangeArrowheads="1"/>
              </p:cNvSpPr>
              <p:nvPr userDrawn="1"/>
            </p:nvSpPr>
            <p:spPr bwMode="ltGray">
              <a:xfrm rot="5999912">
                <a:off x="209" y="3884"/>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38" name="Rectangle 22"/>
              <p:cNvSpPr>
                <a:spLocks noChangeArrowheads="1"/>
              </p:cNvSpPr>
              <p:nvPr userDrawn="1"/>
            </p:nvSpPr>
            <p:spPr bwMode="ltGray">
              <a:xfrm rot="5999912">
                <a:off x="183" y="3888"/>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39" name="Rectangle 23"/>
              <p:cNvSpPr>
                <a:spLocks noChangeArrowheads="1"/>
              </p:cNvSpPr>
              <p:nvPr userDrawn="1"/>
            </p:nvSpPr>
            <p:spPr bwMode="ltGray">
              <a:xfrm rot="6250138">
                <a:off x="153" y="3888"/>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40" name="Rectangle 24"/>
              <p:cNvSpPr>
                <a:spLocks noChangeArrowheads="1"/>
              </p:cNvSpPr>
              <p:nvPr userDrawn="1"/>
            </p:nvSpPr>
            <p:spPr bwMode="ltGray">
              <a:xfrm rot="6238076">
                <a:off x="123" y="3886"/>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41" name="Rectangle 25"/>
              <p:cNvSpPr>
                <a:spLocks noChangeArrowheads="1"/>
              </p:cNvSpPr>
              <p:nvPr userDrawn="1"/>
            </p:nvSpPr>
            <p:spPr bwMode="ltGray">
              <a:xfrm rot="5380717">
                <a:off x="363" y="3868"/>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42" name="Rectangle 26"/>
              <p:cNvSpPr>
                <a:spLocks noChangeArrowheads="1"/>
              </p:cNvSpPr>
              <p:nvPr userDrawn="1"/>
            </p:nvSpPr>
            <p:spPr bwMode="ltGray">
              <a:xfrm rot="5380717">
                <a:off x="333" y="3872"/>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43" name="Rectangle 27"/>
              <p:cNvSpPr>
                <a:spLocks noChangeArrowheads="1"/>
              </p:cNvSpPr>
              <p:nvPr userDrawn="1"/>
            </p:nvSpPr>
            <p:spPr bwMode="ltGray">
              <a:xfrm rot="5583200">
                <a:off x="303" y="3876"/>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44" name="Rectangle 28"/>
              <p:cNvSpPr>
                <a:spLocks noChangeArrowheads="1"/>
              </p:cNvSpPr>
              <p:nvPr userDrawn="1"/>
            </p:nvSpPr>
            <p:spPr bwMode="ltGray">
              <a:xfrm rot="5737625">
                <a:off x="271" y="3882"/>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45" name="Rectangle 29"/>
              <p:cNvSpPr>
                <a:spLocks noChangeArrowheads="1"/>
              </p:cNvSpPr>
              <p:nvPr userDrawn="1"/>
            </p:nvSpPr>
            <p:spPr bwMode="ltGray">
              <a:xfrm rot="4715477">
                <a:off x="517" y="3828"/>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46" name="Rectangle 30"/>
              <p:cNvSpPr>
                <a:spLocks noChangeArrowheads="1"/>
              </p:cNvSpPr>
              <p:nvPr userDrawn="1"/>
            </p:nvSpPr>
            <p:spPr bwMode="ltGray">
              <a:xfrm rot="4924949">
                <a:off x="486" y="3834"/>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47" name="Rectangle 31"/>
              <p:cNvSpPr>
                <a:spLocks noChangeArrowheads="1"/>
              </p:cNvSpPr>
              <p:nvPr userDrawn="1"/>
            </p:nvSpPr>
            <p:spPr bwMode="ltGray">
              <a:xfrm rot="4924949">
                <a:off x="456" y="3848"/>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48" name="Rectangle 32"/>
              <p:cNvSpPr>
                <a:spLocks noChangeArrowheads="1"/>
              </p:cNvSpPr>
              <p:nvPr userDrawn="1"/>
            </p:nvSpPr>
            <p:spPr bwMode="ltGray">
              <a:xfrm rot="5041352">
                <a:off x="427" y="3850"/>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49" name="Rectangle 33"/>
              <p:cNvSpPr>
                <a:spLocks noChangeArrowheads="1"/>
              </p:cNvSpPr>
              <p:nvPr userDrawn="1"/>
            </p:nvSpPr>
            <p:spPr bwMode="ltGray">
              <a:xfrm rot="3816889">
                <a:off x="664" y="3762"/>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50" name="Rectangle 34"/>
              <p:cNvSpPr>
                <a:spLocks noChangeArrowheads="1"/>
              </p:cNvSpPr>
              <p:nvPr userDrawn="1"/>
            </p:nvSpPr>
            <p:spPr bwMode="ltGray">
              <a:xfrm rot="3816889">
                <a:off x="634" y="3780"/>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51" name="Rectangle 35"/>
              <p:cNvSpPr>
                <a:spLocks noChangeArrowheads="1"/>
              </p:cNvSpPr>
              <p:nvPr userDrawn="1"/>
            </p:nvSpPr>
            <p:spPr bwMode="ltGray">
              <a:xfrm rot="4104184">
                <a:off x="606" y="3790"/>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52" name="Rectangle 36"/>
              <p:cNvSpPr>
                <a:spLocks noChangeArrowheads="1"/>
              </p:cNvSpPr>
              <p:nvPr userDrawn="1"/>
            </p:nvSpPr>
            <p:spPr bwMode="ltGray">
              <a:xfrm rot="4325343">
                <a:off x="575" y="3804"/>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53" name="Rectangle 37"/>
              <p:cNvSpPr>
                <a:spLocks noChangeArrowheads="1"/>
              </p:cNvSpPr>
              <p:nvPr userDrawn="1"/>
            </p:nvSpPr>
            <p:spPr bwMode="ltGray">
              <a:xfrm rot="3368036">
                <a:off x="800" y="3682"/>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54" name="Rectangle 38"/>
              <p:cNvSpPr>
                <a:spLocks noChangeArrowheads="1"/>
              </p:cNvSpPr>
              <p:nvPr userDrawn="1"/>
            </p:nvSpPr>
            <p:spPr bwMode="ltGray">
              <a:xfrm rot="3368036">
                <a:off x="772" y="3698"/>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55" name="Rectangle 39"/>
              <p:cNvSpPr>
                <a:spLocks noChangeArrowheads="1"/>
              </p:cNvSpPr>
              <p:nvPr userDrawn="1"/>
            </p:nvSpPr>
            <p:spPr bwMode="ltGray">
              <a:xfrm rot="3368036">
                <a:off x="746" y="3716"/>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56" name="Rectangle 40"/>
              <p:cNvSpPr>
                <a:spLocks noChangeArrowheads="1"/>
              </p:cNvSpPr>
              <p:nvPr userDrawn="1"/>
            </p:nvSpPr>
            <p:spPr bwMode="ltGray">
              <a:xfrm rot="3816889">
                <a:off x="717" y="3734"/>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57" name="Rectangle 41"/>
              <p:cNvSpPr>
                <a:spLocks noChangeArrowheads="1"/>
              </p:cNvSpPr>
              <p:nvPr userDrawn="1"/>
            </p:nvSpPr>
            <p:spPr bwMode="ltGray">
              <a:xfrm rot="2302266">
                <a:off x="923" y="3587"/>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58" name="Rectangle 42"/>
              <p:cNvSpPr>
                <a:spLocks noChangeArrowheads="1"/>
              </p:cNvSpPr>
              <p:nvPr userDrawn="1"/>
            </p:nvSpPr>
            <p:spPr bwMode="ltGray">
              <a:xfrm rot="2302266">
                <a:off x="899" y="3606"/>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59" name="Rectangle 43"/>
              <p:cNvSpPr>
                <a:spLocks noChangeArrowheads="1"/>
              </p:cNvSpPr>
              <p:nvPr userDrawn="1"/>
            </p:nvSpPr>
            <p:spPr bwMode="ltGray">
              <a:xfrm rot="2707562">
                <a:off x="876" y="3626"/>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60" name="Rectangle 44"/>
              <p:cNvSpPr>
                <a:spLocks noChangeArrowheads="1"/>
              </p:cNvSpPr>
              <p:nvPr userDrawn="1"/>
            </p:nvSpPr>
            <p:spPr bwMode="ltGray">
              <a:xfrm rot="2707562">
                <a:off x="850" y="3644"/>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61" name="Rectangle 45"/>
              <p:cNvSpPr>
                <a:spLocks noChangeArrowheads="1"/>
              </p:cNvSpPr>
              <p:nvPr userDrawn="1"/>
            </p:nvSpPr>
            <p:spPr bwMode="ltGray">
              <a:xfrm rot="1525830">
                <a:off x="1027" y="3473"/>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62" name="Rectangle 46"/>
              <p:cNvSpPr>
                <a:spLocks noChangeArrowheads="1"/>
              </p:cNvSpPr>
              <p:nvPr userDrawn="1"/>
            </p:nvSpPr>
            <p:spPr bwMode="ltGray">
              <a:xfrm rot="1525830">
                <a:off x="1009" y="3497"/>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63" name="Rectangle 47"/>
              <p:cNvSpPr>
                <a:spLocks noChangeArrowheads="1"/>
              </p:cNvSpPr>
              <p:nvPr userDrawn="1"/>
            </p:nvSpPr>
            <p:spPr bwMode="ltGray">
              <a:xfrm rot="1788117">
                <a:off x="990" y="3519"/>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64" name="Rectangle 48"/>
              <p:cNvSpPr>
                <a:spLocks noChangeArrowheads="1"/>
              </p:cNvSpPr>
              <p:nvPr userDrawn="1"/>
            </p:nvSpPr>
            <p:spPr bwMode="ltGray">
              <a:xfrm rot="1788117">
                <a:off x="969" y="3544"/>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65" name="Rectangle 49"/>
              <p:cNvSpPr>
                <a:spLocks noChangeArrowheads="1"/>
              </p:cNvSpPr>
              <p:nvPr userDrawn="1"/>
            </p:nvSpPr>
            <p:spPr bwMode="ltGray">
              <a:xfrm rot="841630">
                <a:off x="1113" y="3355"/>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66" name="Rectangle 50"/>
              <p:cNvSpPr>
                <a:spLocks noChangeArrowheads="1"/>
              </p:cNvSpPr>
              <p:nvPr userDrawn="1"/>
            </p:nvSpPr>
            <p:spPr bwMode="ltGray">
              <a:xfrm rot="841630">
                <a:off x="1100" y="3378"/>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67" name="Rectangle 51"/>
              <p:cNvSpPr>
                <a:spLocks noChangeArrowheads="1"/>
              </p:cNvSpPr>
              <p:nvPr userDrawn="1"/>
            </p:nvSpPr>
            <p:spPr bwMode="ltGray">
              <a:xfrm rot="1308689">
                <a:off x="1086" y="3404"/>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68" name="Rectangle 52"/>
              <p:cNvSpPr>
                <a:spLocks noChangeArrowheads="1"/>
              </p:cNvSpPr>
              <p:nvPr userDrawn="1"/>
            </p:nvSpPr>
            <p:spPr bwMode="ltGray">
              <a:xfrm rot="1308689">
                <a:off x="1064" y="3425"/>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69" name="Rectangle 53"/>
              <p:cNvSpPr>
                <a:spLocks noChangeArrowheads="1"/>
              </p:cNvSpPr>
              <p:nvPr userDrawn="1"/>
            </p:nvSpPr>
            <p:spPr bwMode="ltGray">
              <a:xfrm rot="469913">
                <a:off x="1172" y="3225"/>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70" name="Rectangle 54"/>
              <p:cNvSpPr>
                <a:spLocks noChangeArrowheads="1"/>
              </p:cNvSpPr>
              <p:nvPr userDrawn="1"/>
            </p:nvSpPr>
            <p:spPr bwMode="ltGray">
              <a:xfrm rot="559869">
                <a:off x="1162" y="3250"/>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71" name="Rectangle 55"/>
              <p:cNvSpPr>
                <a:spLocks noChangeArrowheads="1"/>
              </p:cNvSpPr>
              <p:nvPr userDrawn="1"/>
            </p:nvSpPr>
            <p:spPr bwMode="ltGray">
              <a:xfrm rot="734079">
                <a:off x="1154" y="3276"/>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72" name="Rectangle 56"/>
              <p:cNvSpPr>
                <a:spLocks noChangeArrowheads="1"/>
              </p:cNvSpPr>
              <p:nvPr userDrawn="1"/>
            </p:nvSpPr>
            <p:spPr bwMode="ltGray">
              <a:xfrm rot="734079">
                <a:off x="1141" y="3304"/>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73" name="Rectangle 57"/>
              <p:cNvSpPr>
                <a:spLocks noChangeArrowheads="1"/>
              </p:cNvSpPr>
              <p:nvPr userDrawn="1"/>
            </p:nvSpPr>
            <p:spPr bwMode="ltGray">
              <a:xfrm rot="-293905">
                <a:off x="1211" y="3096"/>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74" name="Rectangle 58"/>
              <p:cNvSpPr>
                <a:spLocks noChangeArrowheads="1"/>
              </p:cNvSpPr>
              <p:nvPr userDrawn="1"/>
            </p:nvSpPr>
            <p:spPr bwMode="ltGray">
              <a:xfrm rot="-8">
                <a:off x="1201" y="3122"/>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75" name="Rectangle 59"/>
              <p:cNvSpPr>
                <a:spLocks noChangeArrowheads="1"/>
              </p:cNvSpPr>
              <p:nvPr userDrawn="1"/>
            </p:nvSpPr>
            <p:spPr bwMode="ltGray">
              <a:xfrm rot="-8">
                <a:off x="1200" y="3147"/>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76" name="Rectangle 60"/>
              <p:cNvSpPr>
                <a:spLocks noChangeArrowheads="1"/>
              </p:cNvSpPr>
              <p:nvPr userDrawn="1"/>
            </p:nvSpPr>
            <p:spPr bwMode="ltGray">
              <a:xfrm rot="214188">
                <a:off x="1189" y="3173"/>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77" name="Rectangle 61"/>
              <p:cNvSpPr>
                <a:spLocks noChangeArrowheads="1"/>
              </p:cNvSpPr>
              <p:nvPr userDrawn="1"/>
            </p:nvSpPr>
            <p:spPr bwMode="ltGray">
              <a:xfrm rot="-682388">
                <a:off x="1219" y="2965"/>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78" name="Rectangle 62"/>
              <p:cNvSpPr>
                <a:spLocks noChangeArrowheads="1"/>
              </p:cNvSpPr>
              <p:nvPr userDrawn="1"/>
            </p:nvSpPr>
            <p:spPr bwMode="ltGray">
              <a:xfrm rot="-480400">
                <a:off x="1220" y="2991"/>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79" name="Rectangle 63"/>
              <p:cNvSpPr>
                <a:spLocks noChangeArrowheads="1"/>
              </p:cNvSpPr>
              <p:nvPr userDrawn="1"/>
            </p:nvSpPr>
            <p:spPr bwMode="ltGray">
              <a:xfrm rot="-480400">
                <a:off x="1220" y="3015"/>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80" name="Rectangle 64"/>
              <p:cNvSpPr>
                <a:spLocks noChangeArrowheads="1"/>
              </p:cNvSpPr>
              <p:nvPr userDrawn="1"/>
            </p:nvSpPr>
            <p:spPr bwMode="ltGray">
              <a:xfrm rot="-270546">
                <a:off x="1219" y="3041"/>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81" name="Rectangle 65"/>
              <p:cNvSpPr>
                <a:spLocks noChangeArrowheads="1"/>
              </p:cNvSpPr>
              <p:nvPr userDrawn="1"/>
            </p:nvSpPr>
            <p:spPr bwMode="ltGray">
              <a:xfrm rot="-1132286">
                <a:off x="1207" y="2843"/>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82" name="Rectangle 66"/>
              <p:cNvSpPr>
                <a:spLocks noChangeArrowheads="1"/>
              </p:cNvSpPr>
              <p:nvPr userDrawn="1"/>
            </p:nvSpPr>
            <p:spPr bwMode="ltGray">
              <a:xfrm rot="-969272">
                <a:off x="1213" y="2864"/>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83" name="Rectangle 67"/>
              <p:cNvSpPr>
                <a:spLocks noChangeArrowheads="1"/>
              </p:cNvSpPr>
              <p:nvPr userDrawn="1"/>
            </p:nvSpPr>
            <p:spPr bwMode="ltGray">
              <a:xfrm rot="-969272">
                <a:off x="1216" y="2888"/>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84" name="Rectangle 68"/>
              <p:cNvSpPr>
                <a:spLocks noChangeArrowheads="1"/>
              </p:cNvSpPr>
              <p:nvPr userDrawn="1"/>
            </p:nvSpPr>
            <p:spPr bwMode="ltGray">
              <a:xfrm rot="-806259">
                <a:off x="1219" y="2915"/>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85" name="Rectangle 69"/>
              <p:cNvSpPr>
                <a:spLocks noChangeArrowheads="1"/>
              </p:cNvSpPr>
              <p:nvPr userDrawn="1"/>
            </p:nvSpPr>
            <p:spPr bwMode="ltGray">
              <a:xfrm rot="-1543941">
                <a:off x="1165" y="2727"/>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86" name="Rectangle 70"/>
              <p:cNvSpPr>
                <a:spLocks noChangeArrowheads="1"/>
              </p:cNvSpPr>
              <p:nvPr userDrawn="1"/>
            </p:nvSpPr>
            <p:spPr bwMode="ltGray">
              <a:xfrm rot="-1341953">
                <a:off x="1176" y="2752"/>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87" name="Rectangle 71"/>
              <p:cNvSpPr>
                <a:spLocks noChangeArrowheads="1"/>
              </p:cNvSpPr>
              <p:nvPr userDrawn="1"/>
            </p:nvSpPr>
            <p:spPr bwMode="ltGray">
              <a:xfrm rot="-1341953">
                <a:off x="1184" y="2775"/>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88" name="Rectangle 72"/>
              <p:cNvSpPr>
                <a:spLocks noChangeArrowheads="1"/>
              </p:cNvSpPr>
              <p:nvPr userDrawn="1"/>
            </p:nvSpPr>
            <p:spPr bwMode="ltGray">
              <a:xfrm rot="-1341953">
                <a:off x="1194" y="2795"/>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89" name="Rectangle 73"/>
              <p:cNvSpPr>
                <a:spLocks noChangeArrowheads="1"/>
              </p:cNvSpPr>
              <p:nvPr userDrawn="1"/>
            </p:nvSpPr>
            <p:spPr bwMode="ltGray">
              <a:xfrm rot="-1928746">
                <a:off x="1101" y="2628"/>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90" name="Rectangle 74"/>
              <p:cNvSpPr>
                <a:spLocks noChangeArrowheads="1"/>
              </p:cNvSpPr>
              <p:nvPr userDrawn="1"/>
            </p:nvSpPr>
            <p:spPr bwMode="ltGray">
              <a:xfrm rot="-1844175">
                <a:off x="1114" y="2645"/>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91" name="Rectangle 75"/>
              <p:cNvSpPr>
                <a:spLocks noChangeArrowheads="1"/>
              </p:cNvSpPr>
              <p:nvPr userDrawn="1"/>
            </p:nvSpPr>
            <p:spPr bwMode="ltGray">
              <a:xfrm rot="-1752383">
                <a:off x="1129" y="2667"/>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92" name="Rectangle 76"/>
              <p:cNvSpPr>
                <a:spLocks noChangeArrowheads="1"/>
              </p:cNvSpPr>
              <p:nvPr userDrawn="1"/>
            </p:nvSpPr>
            <p:spPr bwMode="ltGray">
              <a:xfrm rot="-1752383">
                <a:off x="1142" y="2684"/>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93" name="Rectangle 77"/>
              <p:cNvSpPr>
                <a:spLocks noChangeArrowheads="1"/>
              </p:cNvSpPr>
              <p:nvPr userDrawn="1"/>
            </p:nvSpPr>
            <p:spPr bwMode="ltGray">
              <a:xfrm rot="-2466736">
                <a:off x="1014" y="2538"/>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94" name="Rectangle 78"/>
              <p:cNvSpPr>
                <a:spLocks noChangeArrowheads="1"/>
              </p:cNvSpPr>
              <p:nvPr userDrawn="1"/>
            </p:nvSpPr>
            <p:spPr bwMode="ltGray">
              <a:xfrm rot="-2466736">
                <a:off x="1035" y="2557"/>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95" name="Rectangle 79"/>
              <p:cNvSpPr>
                <a:spLocks noChangeArrowheads="1"/>
              </p:cNvSpPr>
              <p:nvPr userDrawn="1"/>
            </p:nvSpPr>
            <p:spPr bwMode="ltGray">
              <a:xfrm rot="-2466736">
                <a:off x="1050" y="2574"/>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96" name="Rectangle 80"/>
              <p:cNvSpPr>
                <a:spLocks noChangeArrowheads="1"/>
              </p:cNvSpPr>
              <p:nvPr userDrawn="1"/>
            </p:nvSpPr>
            <p:spPr bwMode="ltGray">
              <a:xfrm rot="-2342866">
                <a:off x="1068" y="2590"/>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97" name="Freeform 81"/>
              <p:cNvSpPr>
                <a:spLocks/>
              </p:cNvSpPr>
              <p:nvPr userDrawn="1"/>
            </p:nvSpPr>
            <p:spPr bwMode="ltGray">
              <a:xfrm>
                <a:off x="486" y="2563"/>
                <a:ext cx="180" cy="151"/>
              </a:xfrm>
              <a:custGeom>
                <a:avLst/>
                <a:gdLst>
                  <a:gd name="T0" fmla="*/ 0 w 180"/>
                  <a:gd name="T1" fmla="*/ 144 h 151"/>
                  <a:gd name="T2" fmla="*/ 28 w 180"/>
                  <a:gd name="T3" fmla="*/ 147 h 151"/>
                  <a:gd name="T4" fmla="*/ 64 w 180"/>
                  <a:gd name="T5" fmla="*/ 46 h 151"/>
                  <a:gd name="T6" fmla="*/ 94 w 180"/>
                  <a:gd name="T7" fmla="*/ 151 h 151"/>
                  <a:gd name="T8" fmla="*/ 129 w 180"/>
                  <a:gd name="T9" fmla="*/ 151 h 151"/>
                  <a:gd name="T10" fmla="*/ 180 w 180"/>
                  <a:gd name="T11" fmla="*/ 9 h 151"/>
                  <a:gd name="T12" fmla="*/ 148 w 180"/>
                  <a:gd name="T13" fmla="*/ 10 h 151"/>
                  <a:gd name="T14" fmla="*/ 112 w 180"/>
                  <a:gd name="T15" fmla="*/ 112 h 151"/>
                  <a:gd name="T16" fmla="*/ 79 w 180"/>
                  <a:gd name="T17" fmla="*/ 0 h 151"/>
                  <a:gd name="T18" fmla="*/ 48 w 180"/>
                  <a:gd name="T19" fmla="*/ 0 h 151"/>
                  <a:gd name="T20" fmla="*/ 0 w 180"/>
                  <a:gd name="T21" fmla="*/ 144 h 1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0" h="151">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098" name="Rectangle 82"/>
              <p:cNvSpPr>
                <a:spLocks noChangeArrowheads="1"/>
              </p:cNvSpPr>
              <p:nvPr userDrawn="1"/>
            </p:nvSpPr>
            <p:spPr bwMode="ltGray">
              <a:xfrm rot="6575641">
                <a:off x="-217" y="3138"/>
                <a:ext cx="122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099" name="Rectangle 83"/>
              <p:cNvSpPr>
                <a:spLocks noChangeArrowheads="1"/>
              </p:cNvSpPr>
              <p:nvPr userDrawn="1"/>
            </p:nvSpPr>
            <p:spPr bwMode="ltGray">
              <a:xfrm rot="238799">
                <a:off x="4" y="3146"/>
                <a:ext cx="103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00" name="Rectangle 84"/>
              <p:cNvSpPr>
                <a:spLocks noChangeArrowheads="1"/>
              </p:cNvSpPr>
              <p:nvPr userDrawn="1"/>
            </p:nvSpPr>
            <p:spPr bwMode="ltGray">
              <a:xfrm rot="-2957028">
                <a:off x="907" y="2472"/>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01" name="Rectangle 85"/>
              <p:cNvSpPr>
                <a:spLocks noChangeArrowheads="1"/>
              </p:cNvSpPr>
              <p:nvPr userDrawn="1"/>
            </p:nvSpPr>
            <p:spPr bwMode="ltGray">
              <a:xfrm rot="-2957028">
                <a:off x="930" y="2486"/>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02" name="Rectangle 86"/>
              <p:cNvSpPr>
                <a:spLocks noChangeArrowheads="1"/>
              </p:cNvSpPr>
              <p:nvPr userDrawn="1"/>
            </p:nvSpPr>
            <p:spPr bwMode="ltGray">
              <a:xfrm rot="-2957028">
                <a:off x="954" y="2497"/>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03" name="Rectangle 87"/>
              <p:cNvSpPr>
                <a:spLocks noChangeArrowheads="1"/>
              </p:cNvSpPr>
              <p:nvPr userDrawn="1"/>
            </p:nvSpPr>
            <p:spPr bwMode="ltGray">
              <a:xfrm rot="-2661033">
                <a:off x="974" y="2509"/>
                <a:ext cx="86"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04" name="Rectangle 88"/>
              <p:cNvSpPr>
                <a:spLocks noChangeArrowheads="1"/>
              </p:cNvSpPr>
              <p:nvPr userDrawn="1"/>
            </p:nvSpPr>
            <p:spPr bwMode="ltGray">
              <a:xfrm rot="-3638503">
                <a:off x="788" y="2426"/>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05" name="Rectangle 89"/>
              <p:cNvSpPr>
                <a:spLocks noChangeArrowheads="1"/>
              </p:cNvSpPr>
              <p:nvPr userDrawn="1"/>
            </p:nvSpPr>
            <p:spPr bwMode="ltGray">
              <a:xfrm rot="-3638503">
                <a:off x="815" y="2434"/>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06" name="Rectangle 90"/>
              <p:cNvSpPr>
                <a:spLocks noChangeArrowheads="1"/>
              </p:cNvSpPr>
              <p:nvPr userDrawn="1"/>
            </p:nvSpPr>
            <p:spPr bwMode="ltGray">
              <a:xfrm rot="-3514633">
                <a:off x="837" y="2440"/>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07" name="Rectangle 91"/>
              <p:cNvSpPr>
                <a:spLocks noChangeArrowheads="1"/>
              </p:cNvSpPr>
              <p:nvPr userDrawn="1"/>
            </p:nvSpPr>
            <p:spPr bwMode="ltGray">
              <a:xfrm rot="-3220799">
                <a:off x="862" y="2452"/>
                <a:ext cx="8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08" name="Rectangle 92"/>
              <p:cNvSpPr>
                <a:spLocks noChangeArrowheads="1"/>
              </p:cNvSpPr>
              <p:nvPr userDrawn="1"/>
            </p:nvSpPr>
            <p:spPr bwMode="ltGray">
              <a:xfrm rot="-4338250">
                <a:off x="649" y="2396"/>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09" name="Rectangle 93"/>
              <p:cNvSpPr>
                <a:spLocks noChangeArrowheads="1"/>
              </p:cNvSpPr>
              <p:nvPr userDrawn="1"/>
            </p:nvSpPr>
            <p:spPr bwMode="ltGray">
              <a:xfrm rot="-4250359">
                <a:off x="677" y="2402"/>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10" name="Rectangle 94"/>
              <p:cNvSpPr>
                <a:spLocks noChangeArrowheads="1"/>
              </p:cNvSpPr>
              <p:nvPr userDrawn="1"/>
            </p:nvSpPr>
            <p:spPr bwMode="ltGray">
              <a:xfrm rot="-4250359">
                <a:off x="708" y="2406"/>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11" name="Rectangle 95"/>
              <p:cNvSpPr>
                <a:spLocks noChangeArrowheads="1"/>
              </p:cNvSpPr>
              <p:nvPr userDrawn="1"/>
            </p:nvSpPr>
            <p:spPr bwMode="ltGray">
              <a:xfrm rot="-3989246">
                <a:off x="738" y="2410"/>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12" name="Rectangle 96"/>
              <p:cNvSpPr>
                <a:spLocks noChangeArrowheads="1"/>
              </p:cNvSpPr>
              <p:nvPr userDrawn="1"/>
            </p:nvSpPr>
            <p:spPr bwMode="ltGray">
              <a:xfrm rot="-4862215">
                <a:off x="503" y="2394"/>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13" name="Rectangle 97"/>
              <p:cNvSpPr>
                <a:spLocks noChangeArrowheads="1"/>
              </p:cNvSpPr>
              <p:nvPr userDrawn="1"/>
            </p:nvSpPr>
            <p:spPr bwMode="ltGray">
              <a:xfrm rot="-4673370">
                <a:off x="534" y="2392"/>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14" name="Rectangle 98"/>
              <p:cNvSpPr>
                <a:spLocks noChangeArrowheads="1"/>
              </p:cNvSpPr>
              <p:nvPr userDrawn="1"/>
            </p:nvSpPr>
            <p:spPr bwMode="ltGray">
              <a:xfrm rot="-4646721">
                <a:off x="563" y="2390"/>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15" name="Rectangle 99"/>
              <p:cNvSpPr>
                <a:spLocks noChangeArrowheads="1"/>
              </p:cNvSpPr>
              <p:nvPr userDrawn="1"/>
            </p:nvSpPr>
            <p:spPr bwMode="ltGray">
              <a:xfrm rot="-4580623">
                <a:off x="595" y="2390"/>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16" name="Rectangle 100"/>
              <p:cNvSpPr>
                <a:spLocks noChangeArrowheads="1"/>
              </p:cNvSpPr>
              <p:nvPr userDrawn="1"/>
            </p:nvSpPr>
            <p:spPr bwMode="ltGray">
              <a:xfrm rot="-5195129">
                <a:off x="355" y="2414"/>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17" name="Rectangle 101"/>
              <p:cNvSpPr>
                <a:spLocks noChangeArrowheads="1"/>
              </p:cNvSpPr>
              <p:nvPr userDrawn="1"/>
            </p:nvSpPr>
            <p:spPr bwMode="ltGray">
              <a:xfrm rot="-5360484">
                <a:off x="385" y="2408"/>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18" name="Rectangle 102"/>
              <p:cNvSpPr>
                <a:spLocks noChangeArrowheads="1"/>
              </p:cNvSpPr>
              <p:nvPr userDrawn="1"/>
            </p:nvSpPr>
            <p:spPr bwMode="ltGray">
              <a:xfrm rot="-5288939">
                <a:off x="419" y="2404"/>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19" name="Rectangle 103"/>
              <p:cNvSpPr>
                <a:spLocks noChangeArrowheads="1"/>
              </p:cNvSpPr>
              <p:nvPr userDrawn="1"/>
            </p:nvSpPr>
            <p:spPr bwMode="ltGray">
              <a:xfrm rot="-5164854">
                <a:off x="449" y="2400"/>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20" name="Rectangle 104"/>
              <p:cNvSpPr>
                <a:spLocks noChangeArrowheads="1"/>
              </p:cNvSpPr>
              <p:nvPr userDrawn="1"/>
            </p:nvSpPr>
            <p:spPr bwMode="ltGray">
              <a:xfrm rot="-6132163">
                <a:off x="206" y="2458"/>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21" name="Rectangle 105"/>
              <p:cNvSpPr>
                <a:spLocks noChangeArrowheads="1"/>
              </p:cNvSpPr>
              <p:nvPr userDrawn="1"/>
            </p:nvSpPr>
            <p:spPr bwMode="ltGray">
              <a:xfrm rot="-6220433">
                <a:off x="237" y="2448"/>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22" name="Rectangle 106"/>
              <p:cNvSpPr>
                <a:spLocks noChangeArrowheads="1"/>
              </p:cNvSpPr>
              <p:nvPr userDrawn="1"/>
            </p:nvSpPr>
            <p:spPr bwMode="ltGray">
              <a:xfrm rot="-6110943">
                <a:off x="266" y="2438"/>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23" name="Rectangle 107"/>
              <p:cNvSpPr>
                <a:spLocks noChangeArrowheads="1"/>
              </p:cNvSpPr>
              <p:nvPr userDrawn="1"/>
            </p:nvSpPr>
            <p:spPr bwMode="ltGray">
              <a:xfrm rot="-5919570">
                <a:off x="293" y="2426"/>
                <a:ext cx="69"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24" name="Rectangle 108"/>
              <p:cNvSpPr>
                <a:spLocks noChangeArrowheads="1"/>
              </p:cNvSpPr>
              <p:nvPr userDrawn="1"/>
            </p:nvSpPr>
            <p:spPr bwMode="ltGray">
              <a:xfrm rot="-7376291">
                <a:off x="6" y="2548"/>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25" name="Rectangle 109"/>
              <p:cNvSpPr>
                <a:spLocks noChangeArrowheads="1"/>
              </p:cNvSpPr>
              <p:nvPr userDrawn="1"/>
            </p:nvSpPr>
            <p:spPr bwMode="ltGray">
              <a:xfrm rot="-7168347">
                <a:off x="65" y="2516"/>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26" name="Rectangle 110"/>
              <p:cNvSpPr>
                <a:spLocks noChangeArrowheads="1"/>
              </p:cNvSpPr>
              <p:nvPr userDrawn="1"/>
            </p:nvSpPr>
            <p:spPr bwMode="ltGray">
              <a:xfrm rot="-6802416">
                <a:off x="92" y="2502"/>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27" name="Rectangle 111"/>
              <p:cNvSpPr>
                <a:spLocks noChangeArrowheads="1"/>
              </p:cNvSpPr>
              <p:nvPr userDrawn="1"/>
            </p:nvSpPr>
            <p:spPr bwMode="ltGray">
              <a:xfrm rot="-6802416">
                <a:off x="119" y="2492"/>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28" name="Rectangle 112"/>
              <p:cNvSpPr>
                <a:spLocks noChangeArrowheads="1"/>
              </p:cNvSpPr>
              <p:nvPr userDrawn="1"/>
            </p:nvSpPr>
            <p:spPr bwMode="ltGray">
              <a:xfrm rot="-6457704">
                <a:off x="150" y="2478"/>
                <a:ext cx="6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29" name="Rectangle 113"/>
              <p:cNvSpPr>
                <a:spLocks noChangeArrowheads="1"/>
              </p:cNvSpPr>
              <p:nvPr userDrawn="1"/>
            </p:nvSpPr>
            <p:spPr bwMode="ltGray">
              <a:xfrm rot="-1876771">
                <a:off x="0" y="3363"/>
                <a:ext cx="7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30" name="Rectangle 114"/>
              <p:cNvSpPr>
                <a:spLocks noChangeArrowheads="1"/>
              </p:cNvSpPr>
              <p:nvPr userDrawn="1"/>
            </p:nvSpPr>
            <p:spPr bwMode="ltGray">
              <a:xfrm rot="3283992">
                <a:off x="511" y="3478"/>
                <a:ext cx="242"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31" name="Rectangle 115"/>
              <p:cNvSpPr>
                <a:spLocks noChangeArrowheads="1"/>
              </p:cNvSpPr>
              <p:nvPr userDrawn="1"/>
            </p:nvSpPr>
            <p:spPr bwMode="ltGray">
              <a:xfrm rot="3283992">
                <a:off x="35" y="2798"/>
                <a:ext cx="242"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32" name="Rectangle 116"/>
              <p:cNvSpPr>
                <a:spLocks noChangeArrowheads="1"/>
              </p:cNvSpPr>
              <p:nvPr userDrawn="1"/>
            </p:nvSpPr>
            <p:spPr bwMode="ltGray">
              <a:xfrm rot="-1876771">
                <a:off x="700" y="2851"/>
                <a:ext cx="317"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33" name="Rectangle 117"/>
              <p:cNvSpPr>
                <a:spLocks noChangeArrowheads="1"/>
              </p:cNvSpPr>
              <p:nvPr userDrawn="1"/>
            </p:nvSpPr>
            <p:spPr bwMode="ltGray">
              <a:xfrm rot="5908516">
                <a:off x="200" y="3915"/>
                <a:ext cx="138"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34" name="Rectangle 118"/>
              <p:cNvSpPr>
                <a:spLocks noChangeArrowheads="1"/>
              </p:cNvSpPr>
              <p:nvPr userDrawn="1"/>
            </p:nvSpPr>
            <p:spPr bwMode="ltGray">
              <a:xfrm rot="6683973">
                <a:off x="45" y="3915"/>
                <a:ext cx="144"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35" name="Rectangle 119"/>
              <p:cNvSpPr>
                <a:spLocks noChangeArrowheads="1"/>
              </p:cNvSpPr>
              <p:nvPr userDrawn="1"/>
            </p:nvSpPr>
            <p:spPr bwMode="ltGray">
              <a:xfrm rot="5245609">
                <a:off x="361" y="3893"/>
                <a:ext cx="132"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36" name="Rectangle 120"/>
              <p:cNvSpPr>
                <a:spLocks noChangeArrowheads="1"/>
              </p:cNvSpPr>
              <p:nvPr userDrawn="1"/>
            </p:nvSpPr>
            <p:spPr bwMode="ltGray">
              <a:xfrm rot="4500520">
                <a:off x="522" y="3847"/>
                <a:ext cx="132"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37" name="Rectangle 121"/>
              <p:cNvSpPr>
                <a:spLocks noChangeArrowheads="1"/>
              </p:cNvSpPr>
              <p:nvPr userDrawn="1"/>
            </p:nvSpPr>
            <p:spPr bwMode="ltGray">
              <a:xfrm rot="3805227">
                <a:off x="670" y="3778"/>
                <a:ext cx="132"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38" name="Rectangle 122"/>
              <p:cNvSpPr>
                <a:spLocks noChangeArrowheads="1"/>
              </p:cNvSpPr>
              <p:nvPr userDrawn="1"/>
            </p:nvSpPr>
            <p:spPr bwMode="ltGray">
              <a:xfrm rot="3060138">
                <a:off x="813" y="3688"/>
                <a:ext cx="132"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39" name="Rectangle 123"/>
              <p:cNvSpPr>
                <a:spLocks noChangeArrowheads="1"/>
              </p:cNvSpPr>
              <p:nvPr userDrawn="1"/>
            </p:nvSpPr>
            <p:spPr bwMode="ltGray">
              <a:xfrm rot="2090281">
                <a:off x="938" y="3582"/>
                <a:ext cx="132"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40" name="Rectangle 124"/>
              <p:cNvSpPr>
                <a:spLocks noChangeArrowheads="1"/>
              </p:cNvSpPr>
              <p:nvPr userDrawn="1"/>
            </p:nvSpPr>
            <p:spPr bwMode="ltGray">
              <a:xfrm rot="-7168347">
                <a:off x="-18" y="2506"/>
                <a:ext cx="132"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41" name="Rectangle 125"/>
              <p:cNvSpPr>
                <a:spLocks noChangeArrowheads="1"/>
              </p:cNvSpPr>
              <p:nvPr userDrawn="1"/>
            </p:nvSpPr>
            <p:spPr bwMode="ltGray">
              <a:xfrm rot="-6406501">
                <a:off x="136" y="2433"/>
                <a:ext cx="132"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42" name="Rectangle 126"/>
              <p:cNvSpPr>
                <a:spLocks noChangeArrowheads="1"/>
              </p:cNvSpPr>
              <p:nvPr userDrawn="1"/>
            </p:nvSpPr>
            <p:spPr bwMode="ltGray">
              <a:xfrm rot="-4970620">
                <a:off x="447" y="2364"/>
                <a:ext cx="138"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43" name="Rectangle 127"/>
              <p:cNvSpPr>
                <a:spLocks noChangeArrowheads="1"/>
              </p:cNvSpPr>
              <p:nvPr userDrawn="1"/>
            </p:nvSpPr>
            <p:spPr bwMode="ltGray">
              <a:xfrm rot="-4298502">
                <a:off x="597" y="2360"/>
                <a:ext cx="150"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44" name="Rectangle 128"/>
              <p:cNvSpPr>
                <a:spLocks noChangeArrowheads="1"/>
              </p:cNvSpPr>
              <p:nvPr userDrawn="1"/>
            </p:nvSpPr>
            <p:spPr bwMode="ltGray">
              <a:xfrm rot="-3676305">
                <a:off x="739" y="2386"/>
                <a:ext cx="155"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45" name="Rectangle 129"/>
              <p:cNvSpPr>
                <a:spLocks noChangeArrowheads="1"/>
              </p:cNvSpPr>
              <p:nvPr userDrawn="1"/>
            </p:nvSpPr>
            <p:spPr bwMode="ltGray">
              <a:xfrm rot="-3188616">
                <a:off x="869" y="2430"/>
                <a:ext cx="167"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46" name="Rectangle 130"/>
              <p:cNvSpPr>
                <a:spLocks noChangeArrowheads="1"/>
              </p:cNvSpPr>
              <p:nvPr userDrawn="1"/>
            </p:nvSpPr>
            <p:spPr bwMode="ltGray">
              <a:xfrm rot="-2610246">
                <a:off x="984" y="2497"/>
                <a:ext cx="167"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47" name="Rectangle 131"/>
              <p:cNvSpPr>
                <a:spLocks noChangeArrowheads="1"/>
              </p:cNvSpPr>
              <p:nvPr userDrawn="1"/>
            </p:nvSpPr>
            <p:spPr bwMode="ltGray">
              <a:xfrm rot="-2190008">
                <a:off x="1075" y="2585"/>
                <a:ext cx="173"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48" name="Rectangle 132"/>
              <p:cNvSpPr>
                <a:spLocks noChangeArrowheads="1"/>
              </p:cNvSpPr>
              <p:nvPr userDrawn="1"/>
            </p:nvSpPr>
            <p:spPr bwMode="ltGray">
              <a:xfrm rot="-1728558">
                <a:off x="1147" y="2688"/>
                <a:ext cx="167"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49" name="Rectangle 133"/>
              <p:cNvSpPr>
                <a:spLocks noChangeArrowheads="1"/>
              </p:cNvSpPr>
              <p:nvPr userDrawn="1"/>
            </p:nvSpPr>
            <p:spPr bwMode="ltGray">
              <a:xfrm rot="-1172118">
                <a:off x="1198" y="2805"/>
                <a:ext cx="167"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50" name="Rectangle 134"/>
              <p:cNvSpPr>
                <a:spLocks noChangeArrowheads="1"/>
              </p:cNvSpPr>
              <p:nvPr userDrawn="1"/>
            </p:nvSpPr>
            <p:spPr bwMode="ltGray">
              <a:xfrm rot="-753845">
                <a:off x="1218" y="2930"/>
                <a:ext cx="167"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51" name="Rectangle 135"/>
              <p:cNvSpPr>
                <a:spLocks noChangeArrowheads="1"/>
              </p:cNvSpPr>
              <p:nvPr userDrawn="1"/>
            </p:nvSpPr>
            <p:spPr bwMode="ltGray">
              <a:xfrm rot="-287823">
                <a:off x="1213" y="3066"/>
                <a:ext cx="167"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52" name="Rectangle 136"/>
              <p:cNvSpPr>
                <a:spLocks noChangeArrowheads="1"/>
              </p:cNvSpPr>
              <p:nvPr userDrawn="1"/>
            </p:nvSpPr>
            <p:spPr bwMode="ltGray">
              <a:xfrm rot="696741">
                <a:off x="1126" y="3337"/>
                <a:ext cx="150"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53" name="Rectangle 137"/>
              <p:cNvSpPr>
                <a:spLocks noChangeArrowheads="1"/>
              </p:cNvSpPr>
              <p:nvPr userDrawn="1"/>
            </p:nvSpPr>
            <p:spPr bwMode="ltGray">
              <a:xfrm rot="1529990">
                <a:off x="1041" y="3465"/>
                <a:ext cx="140"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54" name="Freeform 138"/>
              <p:cNvSpPr>
                <a:spLocks/>
              </p:cNvSpPr>
              <p:nvPr userDrawn="1"/>
            </p:nvSpPr>
            <p:spPr bwMode="ltGray">
              <a:xfrm>
                <a:off x="850" y="3136"/>
                <a:ext cx="204" cy="120"/>
              </a:xfrm>
              <a:custGeom>
                <a:avLst/>
                <a:gdLst>
                  <a:gd name="T0" fmla="*/ 168 w 204"/>
                  <a:gd name="T1" fmla="*/ 120 h 120"/>
                  <a:gd name="T2" fmla="*/ 204 w 204"/>
                  <a:gd name="T3" fmla="*/ 12 h 120"/>
                  <a:gd name="T4" fmla="*/ 42 w 204"/>
                  <a:gd name="T5" fmla="*/ 0 h 120"/>
                  <a:gd name="T6" fmla="*/ 0 w 204"/>
                  <a:gd name="T7" fmla="*/ 108 h 120"/>
                  <a:gd name="T8" fmla="*/ 30 w 204"/>
                  <a:gd name="T9" fmla="*/ 114 h 120"/>
                  <a:gd name="T10" fmla="*/ 60 w 204"/>
                  <a:gd name="T11" fmla="*/ 30 h 120"/>
                  <a:gd name="T12" fmla="*/ 102 w 204"/>
                  <a:gd name="T13" fmla="*/ 36 h 120"/>
                  <a:gd name="T14" fmla="*/ 78 w 204"/>
                  <a:gd name="T15" fmla="*/ 108 h 120"/>
                  <a:gd name="T16" fmla="*/ 102 w 204"/>
                  <a:gd name="T17" fmla="*/ 108 h 120"/>
                  <a:gd name="T18" fmla="*/ 132 w 204"/>
                  <a:gd name="T19" fmla="*/ 36 h 120"/>
                  <a:gd name="T20" fmla="*/ 162 w 204"/>
                  <a:gd name="T21" fmla="*/ 36 h 120"/>
                  <a:gd name="T22" fmla="*/ 138 w 204"/>
                  <a:gd name="T23" fmla="*/ 114 h 120"/>
                  <a:gd name="T24" fmla="*/ 168 w 204"/>
                  <a:gd name="T25" fmla="*/ 120 h 1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4" h="120">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155" name="Freeform 139"/>
              <p:cNvSpPr>
                <a:spLocks/>
              </p:cNvSpPr>
              <p:nvPr userDrawn="1"/>
            </p:nvSpPr>
            <p:spPr bwMode="ltGray">
              <a:xfrm>
                <a:off x="19" y="2722"/>
                <a:ext cx="90" cy="78"/>
              </a:xfrm>
              <a:custGeom>
                <a:avLst/>
                <a:gdLst>
                  <a:gd name="T0" fmla="*/ 66 w 90"/>
                  <a:gd name="T1" fmla="*/ 36 h 78"/>
                  <a:gd name="T2" fmla="*/ 66 w 90"/>
                  <a:gd name="T3" fmla="*/ 36 h 78"/>
                  <a:gd name="T4" fmla="*/ 18 w 90"/>
                  <a:gd name="T5" fmla="*/ 24 h 78"/>
                  <a:gd name="T6" fmla="*/ 0 w 90"/>
                  <a:gd name="T7" fmla="*/ 30 h 78"/>
                  <a:gd name="T8" fmla="*/ 36 w 90"/>
                  <a:gd name="T9" fmla="*/ 78 h 78"/>
                  <a:gd name="T10" fmla="*/ 48 w 90"/>
                  <a:gd name="T11" fmla="*/ 72 h 78"/>
                  <a:gd name="T12" fmla="*/ 24 w 90"/>
                  <a:gd name="T13" fmla="*/ 36 h 78"/>
                  <a:gd name="T14" fmla="*/ 24 w 90"/>
                  <a:gd name="T15" fmla="*/ 36 h 78"/>
                  <a:gd name="T16" fmla="*/ 72 w 90"/>
                  <a:gd name="T17" fmla="*/ 54 h 78"/>
                  <a:gd name="T18" fmla="*/ 90 w 90"/>
                  <a:gd name="T19" fmla="*/ 42 h 78"/>
                  <a:gd name="T20" fmla="*/ 54 w 90"/>
                  <a:gd name="T21" fmla="*/ 0 h 78"/>
                  <a:gd name="T22" fmla="*/ 42 w 90"/>
                  <a:gd name="T23" fmla="*/ 6 h 78"/>
                  <a:gd name="T24" fmla="*/ 66 w 90"/>
                  <a:gd name="T25" fmla="*/ 36 h 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78">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156" name="Freeform 140"/>
              <p:cNvSpPr>
                <a:spLocks/>
              </p:cNvSpPr>
              <p:nvPr userDrawn="1"/>
            </p:nvSpPr>
            <p:spPr bwMode="ltGray">
              <a:xfrm>
                <a:off x="97" y="2651"/>
                <a:ext cx="101" cy="89"/>
              </a:xfrm>
              <a:custGeom>
                <a:avLst/>
                <a:gdLst>
                  <a:gd name="T0" fmla="*/ 54 w 101"/>
                  <a:gd name="T1" fmla="*/ 89 h 89"/>
                  <a:gd name="T2" fmla="*/ 65 w 101"/>
                  <a:gd name="T3" fmla="*/ 83 h 89"/>
                  <a:gd name="T4" fmla="*/ 48 w 101"/>
                  <a:gd name="T5" fmla="*/ 35 h 89"/>
                  <a:gd name="T6" fmla="*/ 89 w 101"/>
                  <a:gd name="T7" fmla="*/ 65 h 89"/>
                  <a:gd name="T8" fmla="*/ 101 w 101"/>
                  <a:gd name="T9" fmla="*/ 59 h 89"/>
                  <a:gd name="T10" fmla="*/ 83 w 101"/>
                  <a:gd name="T11" fmla="*/ 0 h 89"/>
                  <a:gd name="T12" fmla="*/ 71 w 101"/>
                  <a:gd name="T13" fmla="*/ 12 h 89"/>
                  <a:gd name="T14" fmla="*/ 83 w 101"/>
                  <a:gd name="T15" fmla="*/ 41 h 89"/>
                  <a:gd name="T16" fmla="*/ 48 w 101"/>
                  <a:gd name="T17" fmla="*/ 23 h 89"/>
                  <a:gd name="T18" fmla="*/ 36 w 101"/>
                  <a:gd name="T19" fmla="*/ 29 h 89"/>
                  <a:gd name="T20" fmla="*/ 45 w 101"/>
                  <a:gd name="T21" fmla="*/ 68 h 89"/>
                  <a:gd name="T22" fmla="*/ 18 w 101"/>
                  <a:gd name="T23" fmla="*/ 41 h 89"/>
                  <a:gd name="T24" fmla="*/ 0 w 101"/>
                  <a:gd name="T25" fmla="*/ 53 h 89"/>
                  <a:gd name="T26" fmla="*/ 54 w 101"/>
                  <a:gd name="T27" fmla="*/ 89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1" h="89">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157" name="Freeform 141"/>
              <p:cNvSpPr>
                <a:spLocks/>
              </p:cNvSpPr>
              <p:nvPr userDrawn="1"/>
            </p:nvSpPr>
            <p:spPr bwMode="ltGray">
              <a:xfrm>
                <a:off x="677" y="3502"/>
                <a:ext cx="83" cy="78"/>
              </a:xfrm>
              <a:custGeom>
                <a:avLst/>
                <a:gdLst>
                  <a:gd name="T0" fmla="*/ 36 w 83"/>
                  <a:gd name="T1" fmla="*/ 78 h 78"/>
                  <a:gd name="T2" fmla="*/ 83 w 83"/>
                  <a:gd name="T3" fmla="*/ 48 h 78"/>
                  <a:gd name="T4" fmla="*/ 54 w 83"/>
                  <a:gd name="T5" fmla="*/ 0 h 78"/>
                  <a:gd name="T6" fmla="*/ 0 w 83"/>
                  <a:gd name="T7" fmla="*/ 30 h 78"/>
                  <a:gd name="T8" fmla="*/ 6 w 83"/>
                  <a:gd name="T9" fmla="*/ 36 h 78"/>
                  <a:gd name="T10" fmla="*/ 42 w 83"/>
                  <a:gd name="T11" fmla="*/ 18 h 78"/>
                  <a:gd name="T12" fmla="*/ 54 w 83"/>
                  <a:gd name="T13" fmla="*/ 30 h 78"/>
                  <a:gd name="T14" fmla="*/ 24 w 83"/>
                  <a:gd name="T15" fmla="*/ 48 h 78"/>
                  <a:gd name="T16" fmla="*/ 30 w 83"/>
                  <a:gd name="T17" fmla="*/ 54 h 78"/>
                  <a:gd name="T18" fmla="*/ 60 w 83"/>
                  <a:gd name="T19" fmla="*/ 36 h 78"/>
                  <a:gd name="T20" fmla="*/ 66 w 83"/>
                  <a:gd name="T21" fmla="*/ 48 h 78"/>
                  <a:gd name="T22" fmla="*/ 30 w 83"/>
                  <a:gd name="T23" fmla="*/ 66 h 78"/>
                  <a:gd name="T24" fmla="*/ 36 w 83"/>
                  <a:gd name="T25" fmla="*/ 78 h 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78">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158" name="Freeform 142"/>
              <p:cNvSpPr>
                <a:spLocks/>
              </p:cNvSpPr>
              <p:nvPr userDrawn="1"/>
            </p:nvSpPr>
            <p:spPr bwMode="ltGray">
              <a:xfrm>
                <a:off x="940" y="2782"/>
                <a:ext cx="90" cy="72"/>
              </a:xfrm>
              <a:custGeom>
                <a:avLst/>
                <a:gdLst>
                  <a:gd name="T0" fmla="*/ 90 w 90"/>
                  <a:gd name="T1" fmla="*/ 30 h 72"/>
                  <a:gd name="T2" fmla="*/ 66 w 90"/>
                  <a:gd name="T3" fmla="*/ 0 h 72"/>
                  <a:gd name="T4" fmla="*/ 0 w 90"/>
                  <a:gd name="T5" fmla="*/ 36 h 72"/>
                  <a:gd name="T6" fmla="*/ 24 w 90"/>
                  <a:gd name="T7" fmla="*/ 72 h 72"/>
                  <a:gd name="T8" fmla="*/ 36 w 90"/>
                  <a:gd name="T9" fmla="*/ 66 h 72"/>
                  <a:gd name="T10" fmla="*/ 18 w 90"/>
                  <a:gd name="T11" fmla="*/ 42 h 72"/>
                  <a:gd name="T12" fmla="*/ 36 w 90"/>
                  <a:gd name="T13" fmla="*/ 30 h 72"/>
                  <a:gd name="T14" fmla="*/ 54 w 90"/>
                  <a:gd name="T15" fmla="*/ 54 h 72"/>
                  <a:gd name="T16" fmla="*/ 60 w 90"/>
                  <a:gd name="T17" fmla="*/ 48 h 72"/>
                  <a:gd name="T18" fmla="*/ 48 w 90"/>
                  <a:gd name="T19" fmla="*/ 24 h 72"/>
                  <a:gd name="T20" fmla="*/ 60 w 90"/>
                  <a:gd name="T21" fmla="*/ 12 h 72"/>
                  <a:gd name="T22" fmla="*/ 78 w 90"/>
                  <a:gd name="T23" fmla="*/ 42 h 72"/>
                  <a:gd name="T24" fmla="*/ 90 w 90"/>
                  <a:gd name="T25" fmla="*/ 30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72">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159" name="Freeform 143"/>
              <p:cNvSpPr>
                <a:spLocks/>
              </p:cNvSpPr>
              <p:nvPr userDrawn="1"/>
            </p:nvSpPr>
            <p:spPr bwMode="ltGray">
              <a:xfrm>
                <a:off x="898" y="2716"/>
                <a:ext cx="90" cy="84"/>
              </a:xfrm>
              <a:custGeom>
                <a:avLst/>
                <a:gdLst>
                  <a:gd name="T0" fmla="*/ 42 w 90"/>
                  <a:gd name="T1" fmla="*/ 60 h 84"/>
                  <a:gd name="T2" fmla="*/ 42 w 90"/>
                  <a:gd name="T3" fmla="*/ 60 h 84"/>
                  <a:gd name="T4" fmla="*/ 72 w 90"/>
                  <a:gd name="T5" fmla="*/ 12 h 84"/>
                  <a:gd name="T6" fmla="*/ 66 w 90"/>
                  <a:gd name="T7" fmla="*/ 0 h 84"/>
                  <a:gd name="T8" fmla="*/ 0 w 90"/>
                  <a:gd name="T9" fmla="*/ 42 h 84"/>
                  <a:gd name="T10" fmla="*/ 6 w 90"/>
                  <a:gd name="T11" fmla="*/ 54 h 84"/>
                  <a:gd name="T12" fmla="*/ 54 w 90"/>
                  <a:gd name="T13" fmla="*/ 24 h 84"/>
                  <a:gd name="T14" fmla="*/ 54 w 90"/>
                  <a:gd name="T15" fmla="*/ 24 h 84"/>
                  <a:gd name="T16" fmla="*/ 18 w 90"/>
                  <a:gd name="T17" fmla="*/ 72 h 84"/>
                  <a:gd name="T18" fmla="*/ 24 w 90"/>
                  <a:gd name="T19" fmla="*/ 84 h 84"/>
                  <a:gd name="T20" fmla="*/ 90 w 90"/>
                  <a:gd name="T21" fmla="*/ 42 h 84"/>
                  <a:gd name="T22" fmla="*/ 84 w 90"/>
                  <a:gd name="T23" fmla="*/ 30 h 84"/>
                  <a:gd name="T24" fmla="*/ 42 w 90"/>
                  <a:gd name="T25" fmla="*/ 60 h 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84">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160" name="Freeform 144"/>
              <p:cNvSpPr>
                <a:spLocks/>
              </p:cNvSpPr>
              <p:nvPr userDrawn="1"/>
            </p:nvSpPr>
            <p:spPr bwMode="ltGray">
              <a:xfrm>
                <a:off x="7" y="3837"/>
                <a:ext cx="6" cy="12"/>
              </a:xfrm>
              <a:custGeom>
                <a:avLst/>
                <a:gdLst>
                  <a:gd name="T0" fmla="*/ 6 w 6"/>
                  <a:gd name="T1" fmla="*/ 0 h 12"/>
                  <a:gd name="T2" fmla="*/ 6 w 6"/>
                  <a:gd name="T3" fmla="*/ 0 h 12"/>
                  <a:gd name="T4" fmla="*/ 0 w 6"/>
                  <a:gd name="T5" fmla="*/ 0 h 12"/>
                  <a:gd name="T6" fmla="*/ 0 w 6"/>
                  <a:gd name="T7" fmla="*/ 0 h 12"/>
                  <a:gd name="T8" fmla="*/ 0 w 6"/>
                  <a:gd name="T9" fmla="*/ 12 h 12"/>
                  <a:gd name="T10" fmla="*/ 6 w 6"/>
                  <a:gd name="T11" fmla="*/ 0 h 12"/>
                  <a:gd name="T12" fmla="*/ 6 w 6"/>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12">
                    <a:moveTo>
                      <a:pt x="6" y="0"/>
                    </a:moveTo>
                    <a:lnTo>
                      <a:pt x="6" y="0"/>
                    </a:lnTo>
                    <a:lnTo>
                      <a:pt x="0" y="0"/>
                    </a:lnTo>
                    <a:lnTo>
                      <a:pt x="0" y="12"/>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161" name="Freeform 145"/>
              <p:cNvSpPr>
                <a:spLocks/>
              </p:cNvSpPr>
              <p:nvPr userDrawn="1"/>
            </p:nvSpPr>
            <p:spPr bwMode="ltGray">
              <a:xfrm>
                <a:off x="7" y="2555"/>
                <a:ext cx="30" cy="48"/>
              </a:xfrm>
              <a:custGeom>
                <a:avLst/>
                <a:gdLst>
                  <a:gd name="T0" fmla="*/ 18 w 30"/>
                  <a:gd name="T1" fmla="*/ 48 h 48"/>
                  <a:gd name="T2" fmla="*/ 18 w 30"/>
                  <a:gd name="T3" fmla="*/ 48 h 48"/>
                  <a:gd name="T4" fmla="*/ 30 w 30"/>
                  <a:gd name="T5" fmla="*/ 42 h 48"/>
                  <a:gd name="T6" fmla="*/ 0 w 30"/>
                  <a:gd name="T7" fmla="*/ 0 h 48"/>
                  <a:gd name="T8" fmla="*/ 0 w 30"/>
                  <a:gd name="T9" fmla="*/ 24 h 48"/>
                  <a:gd name="T10" fmla="*/ 18 w 30"/>
                  <a:gd name="T11" fmla="*/ 48 h 48"/>
                  <a:gd name="T12" fmla="*/ 18 w 30"/>
                  <a:gd name="T13" fmla="*/ 48 h 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8">
                    <a:moveTo>
                      <a:pt x="18" y="48"/>
                    </a:moveTo>
                    <a:lnTo>
                      <a:pt x="18" y="48"/>
                    </a:lnTo>
                    <a:lnTo>
                      <a:pt x="30" y="42"/>
                    </a:lnTo>
                    <a:lnTo>
                      <a:pt x="0" y="0"/>
                    </a:lnTo>
                    <a:lnTo>
                      <a:pt x="0" y="24"/>
                    </a:lnTo>
                    <a:lnTo>
                      <a:pt x="18" y="4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162" name="Freeform 146"/>
              <p:cNvSpPr>
                <a:spLocks/>
              </p:cNvSpPr>
              <p:nvPr userDrawn="1"/>
            </p:nvSpPr>
            <p:spPr bwMode="ltGray">
              <a:xfrm>
                <a:off x="7" y="3843"/>
                <a:ext cx="36" cy="66"/>
              </a:xfrm>
              <a:custGeom>
                <a:avLst/>
                <a:gdLst>
                  <a:gd name="T0" fmla="*/ 36 w 36"/>
                  <a:gd name="T1" fmla="*/ 0 h 66"/>
                  <a:gd name="T2" fmla="*/ 24 w 36"/>
                  <a:gd name="T3" fmla="*/ 0 h 66"/>
                  <a:gd name="T4" fmla="*/ 24 w 36"/>
                  <a:gd name="T5" fmla="*/ 0 h 66"/>
                  <a:gd name="T6" fmla="*/ 0 w 36"/>
                  <a:gd name="T7" fmla="*/ 36 h 66"/>
                  <a:gd name="T8" fmla="*/ 0 w 36"/>
                  <a:gd name="T9" fmla="*/ 66 h 66"/>
                  <a:gd name="T10" fmla="*/ 36 w 36"/>
                  <a:gd name="T11" fmla="*/ 0 h 66"/>
                  <a:gd name="T12" fmla="*/ 36 w 36"/>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66">
                    <a:moveTo>
                      <a:pt x="36" y="0"/>
                    </a:moveTo>
                    <a:lnTo>
                      <a:pt x="24" y="0"/>
                    </a:lnTo>
                    <a:lnTo>
                      <a:pt x="0" y="36"/>
                    </a:lnTo>
                    <a:lnTo>
                      <a:pt x="0" y="66"/>
                    </a:lnTo>
                    <a:lnTo>
                      <a:pt x="3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163" name="Rectangle 147"/>
              <p:cNvSpPr>
                <a:spLocks noChangeArrowheads="1"/>
              </p:cNvSpPr>
              <p:nvPr userDrawn="1"/>
            </p:nvSpPr>
            <p:spPr bwMode="ltGray">
              <a:xfrm rot="244926">
                <a:off x="1177" y="3201"/>
                <a:ext cx="161"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64" name="Rectangle 148"/>
              <p:cNvSpPr>
                <a:spLocks noChangeArrowheads="1"/>
              </p:cNvSpPr>
              <p:nvPr userDrawn="1"/>
            </p:nvSpPr>
            <p:spPr bwMode="ltGray">
              <a:xfrm rot="-5598588">
                <a:off x="290" y="2386"/>
                <a:ext cx="138" cy="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1165" name="Freeform 149"/>
              <p:cNvSpPr>
                <a:spLocks/>
              </p:cNvSpPr>
              <p:nvPr userDrawn="1"/>
            </p:nvSpPr>
            <p:spPr bwMode="ltGray">
              <a:xfrm>
                <a:off x="139" y="3573"/>
                <a:ext cx="144" cy="154"/>
              </a:xfrm>
              <a:custGeom>
                <a:avLst/>
                <a:gdLst>
                  <a:gd name="T0" fmla="*/ 0 w 144"/>
                  <a:gd name="T1" fmla="*/ 102 h 154"/>
                  <a:gd name="T2" fmla="*/ 59 w 144"/>
                  <a:gd name="T3" fmla="*/ 154 h 154"/>
                  <a:gd name="T4" fmla="*/ 117 w 144"/>
                  <a:gd name="T5" fmla="*/ 120 h 154"/>
                  <a:gd name="T6" fmla="*/ 62 w 144"/>
                  <a:gd name="T7" fmla="*/ 55 h 154"/>
                  <a:gd name="T8" fmla="*/ 104 w 144"/>
                  <a:gd name="T9" fmla="*/ 34 h 154"/>
                  <a:gd name="T10" fmla="*/ 117 w 144"/>
                  <a:gd name="T11" fmla="*/ 53 h 154"/>
                  <a:gd name="T12" fmla="*/ 141 w 144"/>
                  <a:gd name="T13" fmla="*/ 47 h 154"/>
                  <a:gd name="T14" fmla="*/ 97 w 144"/>
                  <a:gd name="T15" fmla="*/ 2 h 154"/>
                  <a:gd name="T16" fmla="*/ 36 w 144"/>
                  <a:gd name="T17" fmla="*/ 33 h 154"/>
                  <a:gd name="T18" fmla="*/ 90 w 144"/>
                  <a:gd name="T19" fmla="*/ 107 h 154"/>
                  <a:gd name="T20" fmla="*/ 28 w 144"/>
                  <a:gd name="T21" fmla="*/ 101 h 154"/>
                  <a:gd name="T22" fmla="*/ 0 w 144"/>
                  <a:gd name="T23" fmla="*/ 102 h 1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4" h="15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1166" name="Freeform 150"/>
              <p:cNvSpPr>
                <a:spLocks/>
              </p:cNvSpPr>
              <p:nvPr userDrawn="1"/>
            </p:nvSpPr>
            <p:spPr bwMode="ltGray">
              <a:xfrm rot="-2857037">
                <a:off x="619" y="3550"/>
                <a:ext cx="68" cy="69"/>
              </a:xfrm>
              <a:custGeom>
                <a:avLst/>
                <a:gdLst>
                  <a:gd name="T0" fmla="*/ 0 w 144"/>
                  <a:gd name="T1" fmla="*/ 0 h 154"/>
                  <a:gd name="T2" fmla="*/ 0 w 144"/>
                  <a:gd name="T3" fmla="*/ 0 h 154"/>
                  <a:gd name="T4" fmla="*/ 0 w 144"/>
                  <a:gd name="T5" fmla="*/ 0 h 154"/>
                  <a:gd name="T6" fmla="*/ 0 w 144"/>
                  <a:gd name="T7" fmla="*/ 0 h 154"/>
                  <a:gd name="T8" fmla="*/ 0 w 144"/>
                  <a:gd name="T9" fmla="*/ 0 h 154"/>
                  <a:gd name="T10" fmla="*/ 0 w 144"/>
                  <a:gd name="T11" fmla="*/ 0 h 154"/>
                  <a:gd name="T12" fmla="*/ 0 w 144"/>
                  <a:gd name="T13" fmla="*/ 0 h 154"/>
                  <a:gd name="T14" fmla="*/ 0 w 144"/>
                  <a:gd name="T15" fmla="*/ 0 h 154"/>
                  <a:gd name="T16" fmla="*/ 0 w 144"/>
                  <a:gd name="T17" fmla="*/ 0 h 154"/>
                  <a:gd name="T18" fmla="*/ 0 w 144"/>
                  <a:gd name="T19" fmla="*/ 0 h 154"/>
                  <a:gd name="T20" fmla="*/ 0 w 144"/>
                  <a:gd name="T21" fmla="*/ 0 h 154"/>
                  <a:gd name="T22" fmla="*/ 0 w 144"/>
                  <a:gd name="T23" fmla="*/ 0 h 1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4" h="15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solidFill>
                    <a:srgbClr val="FFFFFF"/>
                  </a:solidFill>
                  <a:latin typeface="Tahoma" panose="020B0604030504040204" pitchFamily="34" charset="0"/>
                  <a:cs typeface="Arial" panose="020B0604020202020204" pitchFamily="34" charset="0"/>
                </a:endParaRPr>
              </a:p>
            </p:txBody>
          </p:sp>
          <p:sp>
            <p:nvSpPr>
              <p:cNvPr id="4247" name="Freeform 151"/>
              <p:cNvSpPr>
                <a:spLocks/>
              </p:cNvSpPr>
              <p:nvPr userDrawn="1"/>
            </p:nvSpPr>
            <p:spPr bwMode="ltGray">
              <a:xfrm>
                <a:off x="235" y="2503"/>
                <a:ext cx="348" cy="1272"/>
              </a:xfrm>
              <a:custGeom>
                <a:avLst/>
                <a:gdLst/>
                <a:ahLst/>
                <a:cxnLst>
                  <a:cxn ang="0">
                    <a:pos x="0" y="0"/>
                  </a:cxn>
                  <a:cxn ang="0">
                    <a:pos x="287" y="582"/>
                  </a:cxn>
                  <a:cxn ang="0">
                    <a:pos x="348" y="1272"/>
                  </a:cxn>
                  <a:cxn ang="0">
                    <a:pos x="54" y="676"/>
                  </a:cxn>
                  <a:cxn ang="0">
                    <a:pos x="0" y="0"/>
                  </a:cxn>
                </a:cxnLst>
                <a:rect l="0" t="0" r="r" b="b"/>
                <a:pathLst>
                  <a:path w="348" h="1272">
                    <a:moveTo>
                      <a:pt x="0" y="0"/>
                    </a:moveTo>
                    <a:lnTo>
                      <a:pt x="287" y="582"/>
                    </a:lnTo>
                    <a:lnTo>
                      <a:pt x="348" y="1272"/>
                    </a:lnTo>
                    <a:lnTo>
                      <a:pt x="54" y="676"/>
                    </a:lnTo>
                    <a:lnTo>
                      <a:pt x="0" y="0"/>
                    </a:lnTo>
                    <a:close/>
                  </a:path>
                </a:pathLst>
              </a:custGeom>
              <a:gradFill rotWithShape="0">
                <a:gsLst>
                  <a:gs pos="0">
                    <a:schemeClr val="bg2"/>
                  </a:gs>
                  <a:gs pos="100000">
                    <a:schemeClr val="bg2">
                      <a:gamma/>
                      <a:shade val="96863"/>
                      <a:invGamma/>
                    </a:schemeClr>
                  </a:gs>
                </a:gsLst>
                <a:lin ang="18900000" scaled="1"/>
              </a:gradFill>
              <a:ln w="9525" cap="flat" cmpd="sng">
                <a:noFill/>
                <a:prstDash val="solid"/>
                <a:round/>
                <a:headEnd type="none" w="med" len="med"/>
                <a:tailEnd type="none" w="med" len="med"/>
              </a:ln>
              <a:effectLst/>
            </p:spPr>
            <p:txBody>
              <a:bodyPr/>
              <a:lstStyle/>
              <a:p>
                <a:pPr>
                  <a:defRPr/>
                </a:pPr>
                <a:endParaRPr lang="en-US">
                  <a:solidFill>
                    <a:srgbClr val="FFFFFF"/>
                  </a:solidFill>
                  <a:latin typeface="Tahoma" charset="0"/>
                  <a:cs typeface="Arial" panose="020B0604020202020204" pitchFamily="34" charset="0"/>
                </a:endParaRPr>
              </a:p>
            </p:txBody>
          </p:sp>
          <p:sp>
            <p:nvSpPr>
              <p:cNvPr id="4248" name="Oval 152"/>
              <p:cNvSpPr>
                <a:spLocks noChangeArrowheads="1"/>
              </p:cNvSpPr>
              <p:nvPr userDrawn="1"/>
            </p:nvSpPr>
            <p:spPr bwMode="ltGray">
              <a:xfrm rot="-1684349">
                <a:off x="296" y="3047"/>
                <a:ext cx="221" cy="174"/>
              </a:xfrm>
              <a:prstGeom prst="ellipse">
                <a:avLst/>
              </a:prstGeom>
              <a:gradFill rotWithShape="0">
                <a:gsLst>
                  <a:gs pos="0">
                    <a:schemeClr val="bg2">
                      <a:gamma/>
                      <a:shade val="90980"/>
                      <a:invGamma/>
                    </a:schemeClr>
                  </a:gs>
                  <a:gs pos="50000">
                    <a:schemeClr val="bg2"/>
                  </a:gs>
                  <a:gs pos="100000">
                    <a:schemeClr val="bg2">
                      <a:gamma/>
                      <a:shade val="90980"/>
                      <a:invGamma/>
                    </a:schemeClr>
                  </a:gs>
                </a:gsLst>
                <a:lin ang="18900000" scaled="1"/>
              </a:gradFill>
              <a:ln w="9525">
                <a:noFill/>
                <a:round/>
                <a:headEnd/>
                <a:tailEnd/>
              </a:ln>
              <a:effectLst/>
            </p:spPr>
            <p:txBody>
              <a:bodyPr/>
              <a:lstStyle/>
              <a:p>
                <a:pPr>
                  <a:defRPr/>
                </a:pPr>
                <a:endParaRPr lang="en-US">
                  <a:solidFill>
                    <a:srgbClr val="FFFFFF"/>
                  </a:solidFill>
                  <a:latin typeface="Tahoma" charset="0"/>
                  <a:cs typeface="Arial" panose="020B0604020202020204" pitchFamily="34" charset="0"/>
                </a:endParaRPr>
              </a:p>
            </p:txBody>
          </p:sp>
        </p:grpSp>
      </p:grpSp>
      <p:sp>
        <p:nvSpPr>
          <p:cNvPr id="4249" name="Rectangle 153"/>
          <p:cNvSpPr>
            <a:spLocks noGrp="1" noRot="1" noChangeArrowheads="1"/>
          </p:cNvSpPr>
          <p:nvPr>
            <p:ph type="title"/>
          </p:nvPr>
        </p:nvSpPr>
        <p:spPr bwMode="auto">
          <a:xfrm>
            <a:off x="301625" y="228600"/>
            <a:ext cx="854075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253" name="Rectangle 157"/>
          <p:cNvSpPr>
            <a:spLocks noGrp="1" noRot="1" noChangeArrowheads="1"/>
          </p:cNvSpPr>
          <p:nvPr>
            <p:ph type="body" idx="1"/>
          </p:nvPr>
        </p:nvSpPr>
        <p:spPr bwMode="auto">
          <a:xfrm>
            <a:off x="301625" y="1600200"/>
            <a:ext cx="8540750" cy="4498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158"/>
          <p:cNvSpPr>
            <a:spLocks noChangeArrowheads="1"/>
          </p:cNvSpPr>
          <p:nvPr/>
        </p:nvSpPr>
        <p:spPr bwMode="auto">
          <a:xfrm>
            <a:off x="0" y="6324600"/>
            <a:ext cx="9144000" cy="5334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endParaRPr lang="en-US" altLang="en-US" smtClean="0">
              <a:solidFill>
                <a:srgbClr val="FFFFFF"/>
              </a:solidFill>
            </a:endParaRPr>
          </a:p>
        </p:txBody>
      </p:sp>
      <p:sp>
        <p:nvSpPr>
          <p:cNvPr id="4257" name="Rectangle 161"/>
          <p:cNvSpPr>
            <a:spLocks noGrp="1" noChangeArrowheads="1"/>
          </p:cNvSpPr>
          <p:nvPr>
            <p:ph type="sldNum" sz="quarter" idx="4"/>
          </p:nvPr>
        </p:nvSpPr>
        <p:spPr bwMode="auto">
          <a:xfrm>
            <a:off x="228600" y="6457950"/>
            <a:ext cx="5562600" cy="247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solidFill>
                  <a:srgbClr val="000000"/>
                </a:solidFill>
              </a:defRPr>
            </a:lvl1pPr>
          </a:lstStyle>
          <a:p>
            <a:pPr eaLnBrk="1" hangingPunct="1"/>
            <a:r>
              <a:rPr lang="en-US" altLang="en-US" smtClean="0">
                <a:latin typeface="Tahoma" panose="020B0604030504040204" pitchFamily="34" charset="0"/>
                <a:cs typeface="Arial" panose="020B0604020202020204" pitchFamily="34" charset="0"/>
              </a:rPr>
              <a:t>Slide </a:t>
            </a:r>
            <a:fld id="{94AC1D91-CA75-46CD-ACB2-B14A0891C034}" type="slidenum">
              <a:rPr lang="en-US" altLang="en-US" smtClean="0">
                <a:latin typeface="Tahoma" panose="020B0604030504040204" pitchFamily="34" charset="0"/>
                <a:cs typeface="Arial" panose="020B0604020202020204" pitchFamily="34" charset="0"/>
              </a:rPr>
              <a:pPr eaLnBrk="1" hangingPunct="1"/>
              <a:t>‹#›</a:t>
            </a:fld>
            <a:r>
              <a:rPr lang="en-US" altLang="en-US" smtClean="0">
                <a:latin typeface="Tahoma" panose="020B0604030504040204" pitchFamily="34" charset="0"/>
                <a:cs typeface="Arial" panose="020B0604020202020204" pitchFamily="34" charset="0"/>
              </a:rPr>
              <a:t> | © 2012 | All Rights Reserved | www.rutgerscps.org</a:t>
            </a:r>
          </a:p>
        </p:txBody>
      </p:sp>
      <p:pic>
        <p:nvPicPr>
          <p:cNvPr id="1031" name="Picture 158" descr="RU_SIG_CPS_CMYK_S.tif"/>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467600" y="6373813"/>
            <a:ext cx="13716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313961"/>
      </p:ext>
    </p:extLst>
  </p:cSld>
  <p:clrMap bg1="dk2" tx1="lt1" bg2="dk1"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Lst>
  <p:hf hdr="0" ftr="0" dt="0"/>
  <p:txStyles>
    <p:titleStyle>
      <a:lvl1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charset="0"/>
        </a:defRPr>
      </a:lvl2pPr>
      <a:lvl3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charset="0"/>
        </a:defRPr>
      </a:lvl3pPr>
      <a:lvl4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charset="0"/>
        </a:defRPr>
      </a:lvl4pPr>
      <a:lvl5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charset="0"/>
        </a:defRPr>
      </a:lvl5pPr>
      <a:lvl6pPr marL="457200" algn="ctr" rtl="0" fontAlgn="base">
        <a:spcBef>
          <a:spcPct val="0"/>
        </a:spcBef>
        <a:spcAft>
          <a:spcPct val="0"/>
        </a:spcAft>
        <a:defRPr sz="4000" b="1">
          <a:solidFill>
            <a:schemeClr val="tx1"/>
          </a:solidFill>
          <a:effectLst>
            <a:outerShdw blurRad="38100" dist="38100" dir="2700000" algn="tl">
              <a:srgbClr val="000000"/>
            </a:outerShdw>
          </a:effectLst>
          <a:latin typeface="Tahoma" charset="0"/>
        </a:defRPr>
      </a:lvl6pPr>
      <a:lvl7pPr marL="914400" algn="ctr" rtl="0" fontAlgn="base">
        <a:spcBef>
          <a:spcPct val="0"/>
        </a:spcBef>
        <a:spcAft>
          <a:spcPct val="0"/>
        </a:spcAft>
        <a:defRPr sz="4000" b="1">
          <a:solidFill>
            <a:schemeClr val="tx1"/>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000" b="1">
          <a:solidFill>
            <a:schemeClr val="tx1"/>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000" b="1">
          <a:solidFill>
            <a:schemeClr val="tx1"/>
          </a:solidFill>
          <a:effectLst>
            <a:outerShdw blurRad="38100" dist="38100" dir="2700000" algn="tl">
              <a:srgbClr val="000000"/>
            </a:outerShdw>
          </a:effectLst>
          <a:latin typeface="Tahoma" charset="0"/>
        </a:defRPr>
      </a:lvl9pPr>
    </p:titleStyle>
    <p:bodyStyle>
      <a:lvl1pPr marL="342900" indent="-342900" algn="l" rtl="0" eaLnBrk="0" fontAlgn="base" hangingPunct="0">
        <a:spcBef>
          <a:spcPct val="20000"/>
        </a:spcBef>
        <a:spcAft>
          <a:spcPct val="0"/>
        </a:spcAft>
        <a:buClr>
          <a:schemeClr val="hlink"/>
        </a:buClr>
        <a:buSzPct val="80000"/>
        <a:buFont typeface="Arial" panose="020B0604020202020204" pitchFamily="34" charset="0"/>
        <a:buChar char="►"/>
        <a:defRPr sz="28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80000"/>
        <a:buFont typeface="Arial" panose="020B0604020202020204" pitchFamily="34" charset="0"/>
        <a:buChar char="►"/>
        <a:defRPr sz="20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folHlink"/>
        </a:buClr>
        <a:buFont typeface="Wingdings" panose="05000000000000000000" pitchFamily="2" charset="2"/>
        <a:buChar char="§"/>
        <a:defRPr>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80000"/>
        <a:buFont typeface="Arial" charset="0"/>
        <a:buChar char="►"/>
        <a:defRPr>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80000"/>
        <a:buFont typeface="Arial" charset="0"/>
        <a:buChar char="►"/>
        <a:defRPr>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80000"/>
        <a:buFont typeface="Arial" charset="0"/>
        <a:buChar char="►"/>
        <a:defRPr>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80000"/>
        <a:buFont typeface="Arial" charset="0"/>
        <a:buChar char="►"/>
        <a:defRPr>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matthewgerber.github.io/asymmetric-threat-tracker"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ptl.sys.virginia.edu/ptl/software" TargetMode="External"/><Relationship Id="rId7" Type="http://schemas.openxmlformats.org/officeDocument/2006/relationships/hyperlink" Target="http://cran.r-project.org/web/packages/topicmodels/index.html" TargetMode="External"/><Relationship Id="rId2" Type="http://schemas.openxmlformats.org/officeDocument/2006/relationships/hyperlink" Target="https://dev.twitter.com/" TargetMode="External"/><Relationship Id="rId1" Type="http://schemas.openxmlformats.org/officeDocument/2006/relationships/slideLayout" Target="../slideLayouts/slideLayout2.xml"/><Relationship Id="rId6" Type="http://schemas.openxmlformats.org/officeDocument/2006/relationships/hyperlink" Target="http://mallet.cs.umass.edu/" TargetMode="External"/><Relationship Id="rId5" Type="http://schemas.openxmlformats.org/officeDocument/2006/relationships/hyperlink" Target="http://www.postgresql.org/" TargetMode="External"/><Relationship Id="rId4" Type="http://schemas.openxmlformats.org/officeDocument/2006/relationships/hyperlink" Target="http://www.ark.cs.cmu.edu/TweetNLP/"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ptl.sys.virginia.edu/ptl" TargetMode="External"/><Relationship Id="rId2" Type="http://schemas.openxmlformats.org/officeDocument/2006/relationships/hyperlink" Target="mailto:msg8u@virginia.edu" TargetMode="External"/><Relationship Id="rId1" Type="http://schemas.openxmlformats.org/officeDocument/2006/relationships/slideLayout" Target="../slideLayouts/slideLayout2.xml"/><Relationship Id="rId4" Type="http://schemas.openxmlformats.org/officeDocument/2006/relationships/hyperlink" Target="mailto:predictivetech@virginia.edu"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33.emf"/></Relationships>
</file>

<file path=ppt/slides/_rels/slide5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172" y="773720"/>
            <a:ext cx="8706453" cy="1565135"/>
          </a:xfrm>
        </p:spPr>
        <p:txBody>
          <a:bodyPr>
            <a:normAutofit fontScale="90000"/>
          </a:bodyPr>
          <a:lstStyle/>
          <a:p>
            <a:r>
              <a:rPr lang="en-US" b="1" dirty="0">
                <a:solidFill>
                  <a:schemeClr val="bg1"/>
                </a:solidFill>
              </a:rPr>
              <a:t>Crime Hot-Spot Prediction using Indicators Extracted from Social Media</a:t>
            </a:r>
            <a:endParaRPr lang="en-US" dirty="0">
              <a:solidFill>
                <a:schemeClr val="bg1"/>
              </a:solidFill>
            </a:endParaRPr>
          </a:p>
        </p:txBody>
      </p:sp>
      <p:sp>
        <p:nvSpPr>
          <p:cNvPr id="4" name="Rectangle 3"/>
          <p:cNvSpPr txBox="1">
            <a:spLocks noChangeArrowheads="1"/>
          </p:cNvSpPr>
          <p:nvPr/>
        </p:nvSpPr>
        <p:spPr bwMode="auto">
          <a:xfrm>
            <a:off x="2282825" y="3328645"/>
            <a:ext cx="4552950" cy="175329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a:lstStyle>
          <a:p>
            <a:pPr marL="0" indent="0" algn="ctr">
              <a:buFontTx/>
              <a:buNone/>
            </a:pPr>
            <a:r>
              <a:rPr lang="en-US" sz="2200" dirty="0" smtClean="0"/>
              <a:t>Matthew S. Gerber, Ph.D.</a:t>
            </a:r>
          </a:p>
        </p:txBody>
      </p:sp>
      <p:sp>
        <p:nvSpPr>
          <p:cNvPr id="5" name="Rectangle 8"/>
          <p:cNvSpPr>
            <a:spLocks noChangeArrowheads="1"/>
          </p:cNvSpPr>
          <p:nvPr/>
        </p:nvSpPr>
        <p:spPr bwMode="auto">
          <a:xfrm>
            <a:off x="2009775" y="3710091"/>
            <a:ext cx="5067300"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1600" dirty="0" smtClean="0">
                <a:solidFill>
                  <a:srgbClr val="000000"/>
                </a:solidFill>
              </a:rPr>
              <a:t>Assistant Professor</a:t>
            </a:r>
          </a:p>
          <a:p>
            <a:pPr algn="ctr"/>
            <a:r>
              <a:rPr lang="en-US" sz="1600" dirty="0" smtClean="0">
                <a:solidFill>
                  <a:srgbClr val="000000"/>
                </a:solidFill>
              </a:rPr>
              <a:t>Department of Systems and Information Engineering</a:t>
            </a:r>
          </a:p>
          <a:p>
            <a:pPr algn="ctr"/>
            <a:r>
              <a:rPr lang="en-US" sz="1600" dirty="0" smtClean="0">
                <a:solidFill>
                  <a:srgbClr val="000000"/>
                </a:solidFill>
              </a:rPr>
              <a:t>University of Virginia</a:t>
            </a:r>
          </a:p>
        </p:txBody>
      </p:sp>
    </p:spTree>
    <p:extLst>
      <p:ext uri="{BB962C8B-B14F-4D97-AF65-F5344CB8AC3E}">
        <p14:creationId xmlns:p14="http://schemas.microsoft.com/office/powerpoint/2010/main" val="3246796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Static Environments and Dynamic Activities</a:t>
            </a:r>
          </a:p>
          <a:p>
            <a:r>
              <a:rPr lang="en-US" b="1" u="sng" dirty="0" smtClean="0"/>
              <a:t>Basic Concepts</a:t>
            </a:r>
          </a:p>
          <a:p>
            <a:r>
              <a:rPr lang="en-US" dirty="0" smtClean="0"/>
              <a:t>Related Work</a:t>
            </a:r>
          </a:p>
          <a:p>
            <a:r>
              <a:rPr lang="en-US" dirty="0" smtClean="0"/>
              <a:t>The Twitter API</a:t>
            </a:r>
          </a:p>
          <a:p>
            <a:r>
              <a:rPr lang="en-US" dirty="0" smtClean="0"/>
              <a:t>Hot-Spot Prediction via Twitter</a:t>
            </a:r>
          </a:p>
          <a:p>
            <a:r>
              <a:rPr lang="en-US" dirty="0" smtClean="0"/>
              <a:t>Performance Assessment</a:t>
            </a:r>
          </a:p>
          <a:p>
            <a:r>
              <a:rPr lang="en-US" dirty="0" smtClean="0"/>
              <a:t>The Rest…</a:t>
            </a:r>
            <a:endParaRPr lang="en-US" dirty="0"/>
          </a:p>
        </p:txBody>
      </p:sp>
      <p:sp>
        <p:nvSpPr>
          <p:cNvPr id="4" name="Slide Number Placeholder 3"/>
          <p:cNvSpPr>
            <a:spLocks noGrp="1"/>
          </p:cNvSpPr>
          <p:nvPr>
            <p:ph type="sldNum" sz="quarter" idx="12"/>
          </p:nvPr>
        </p:nvSpPr>
        <p:spPr/>
        <p:txBody>
          <a:bodyPr/>
          <a:lstStyle/>
          <a:p>
            <a:fld id="{0DB00954-739D-4DE9-90DF-A167A549D968}" type="slidenum">
              <a:rPr lang="en-US" smtClean="0"/>
              <a:pPr/>
              <a:t>10</a:t>
            </a:fld>
            <a:endParaRPr lang="en-US" dirty="0"/>
          </a:p>
        </p:txBody>
      </p:sp>
    </p:spTree>
    <p:extLst>
      <p:ext uri="{BB962C8B-B14F-4D97-AF65-F5344CB8AC3E}">
        <p14:creationId xmlns:p14="http://schemas.microsoft.com/office/powerpoint/2010/main" val="12346085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Predicting Crime using Twitter</a:t>
            </a:r>
            <a:endParaRPr lang="en-US" dirty="0"/>
          </a:p>
        </p:txBody>
      </p:sp>
      <p:sp>
        <p:nvSpPr>
          <p:cNvPr id="4" name="Slide Number Placeholder 3"/>
          <p:cNvSpPr>
            <a:spLocks noGrp="1"/>
          </p:cNvSpPr>
          <p:nvPr>
            <p:ph type="sldNum" sz="quarter" idx="12"/>
          </p:nvPr>
        </p:nvSpPr>
        <p:spPr/>
        <p:txBody>
          <a:bodyPr/>
          <a:lstStyle/>
          <a:p>
            <a:fld id="{0DB00954-739D-4DE9-90DF-A167A549D968}" type="slidenum">
              <a:rPr lang="en-US" smtClean="0"/>
              <a:pPr/>
              <a:t>11</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1081" y="1312952"/>
            <a:ext cx="7010700" cy="5399274"/>
          </a:xfrm>
          <a:prstGeom prst="rect">
            <a:avLst/>
          </a:prstGeom>
        </p:spPr>
      </p:pic>
      <p:sp>
        <p:nvSpPr>
          <p:cNvPr id="8" name="Rounded Rectangular Callout 7"/>
          <p:cNvSpPr/>
          <p:nvPr/>
        </p:nvSpPr>
        <p:spPr>
          <a:xfrm>
            <a:off x="1219200" y="2133600"/>
            <a:ext cx="2530990" cy="435055"/>
          </a:xfrm>
          <a:prstGeom prst="wedgeRoundRectCallout">
            <a:avLst>
              <a:gd name="adj1" fmla="val -321"/>
              <a:gd name="adj2" fmla="val 128177"/>
              <a:gd name="adj3" fmla="val 16667"/>
            </a:avLst>
          </a:prstGeom>
          <a:solidFill>
            <a:schemeClr val="accent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smtClean="0"/>
              <a:t>Watching the waves</a:t>
            </a:r>
            <a:endParaRPr kumimoji="0" lang="en-US" b="1" i="0" u="none" strike="noStrike" cap="none" normalizeH="0" baseline="0" dirty="0" smtClean="0">
              <a:ln>
                <a:noFill/>
              </a:ln>
              <a:solidFill>
                <a:schemeClr val="tx1"/>
              </a:solidFill>
              <a:effectLst/>
            </a:endParaRPr>
          </a:p>
        </p:txBody>
      </p:sp>
      <p:sp>
        <p:nvSpPr>
          <p:cNvPr id="9" name="Rounded Rectangular Callout 8"/>
          <p:cNvSpPr/>
          <p:nvPr/>
        </p:nvSpPr>
        <p:spPr>
          <a:xfrm>
            <a:off x="3622370" y="3662447"/>
            <a:ext cx="1234765" cy="383994"/>
          </a:xfrm>
          <a:prstGeom prst="wedgeRoundRectCallout">
            <a:avLst>
              <a:gd name="adj1" fmla="val -2364"/>
              <a:gd name="adj2" fmla="val 157493"/>
              <a:gd name="adj3" fmla="val 16667"/>
            </a:avLst>
          </a:prstGeom>
          <a:solidFill>
            <a:schemeClr val="accent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smtClean="0"/>
              <a:t>Beer me</a:t>
            </a:r>
            <a:endParaRPr kumimoji="0" lang="en-US" b="1" i="0" u="none" strike="noStrike" cap="none" normalizeH="0" baseline="0" dirty="0" smtClean="0">
              <a:ln>
                <a:noFill/>
              </a:ln>
              <a:solidFill>
                <a:schemeClr val="tx1"/>
              </a:solidFill>
              <a:effectLst/>
            </a:endParaRPr>
          </a:p>
        </p:txBody>
      </p:sp>
      <p:sp>
        <p:nvSpPr>
          <p:cNvPr id="10" name="Rounded Rectangular Callout 9"/>
          <p:cNvSpPr/>
          <p:nvPr/>
        </p:nvSpPr>
        <p:spPr>
          <a:xfrm>
            <a:off x="5073524" y="1714607"/>
            <a:ext cx="1868050" cy="418993"/>
          </a:xfrm>
          <a:prstGeom prst="wedgeRoundRectCallout">
            <a:avLst>
              <a:gd name="adj1" fmla="val 786"/>
              <a:gd name="adj2" fmla="val 150676"/>
              <a:gd name="adj3" fmla="val 16667"/>
            </a:avLst>
          </a:prstGeom>
          <a:solidFill>
            <a:schemeClr val="accent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smtClean="0"/>
              <a:t>Working late </a:t>
            </a:r>
            <a:r>
              <a:rPr lang="en-US" b="1" dirty="0" smtClean="0">
                <a:sym typeface="Wingdings" panose="05000000000000000000" pitchFamily="2" charset="2"/>
              </a:rPr>
              <a:t></a:t>
            </a:r>
            <a:endParaRPr kumimoji="0" lang="en-US"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95983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5894" y="95327"/>
            <a:ext cx="7506182" cy="867837"/>
          </a:xfrm>
        </p:spPr>
        <p:txBody>
          <a:bodyPr>
            <a:normAutofit fontScale="90000"/>
          </a:bodyPr>
          <a:lstStyle/>
          <a:p>
            <a:r>
              <a:rPr lang="en-US" sz="3200" dirty="0" smtClean="0"/>
              <a:t>Goal:  Automatically Discover/Monitor Leading Indicators</a:t>
            </a:r>
            <a:endParaRPr lang="en-US" sz="3200" dirty="0"/>
          </a:p>
        </p:txBody>
      </p:sp>
      <p:sp>
        <p:nvSpPr>
          <p:cNvPr id="4" name="Slide Number Placeholder 3"/>
          <p:cNvSpPr>
            <a:spLocks noGrp="1"/>
          </p:cNvSpPr>
          <p:nvPr>
            <p:ph type="sldNum" sz="quarter" idx="12"/>
          </p:nvPr>
        </p:nvSpPr>
        <p:spPr/>
        <p:txBody>
          <a:bodyPr/>
          <a:lstStyle/>
          <a:p>
            <a:fld id="{0DB00954-739D-4DE9-90DF-A167A549D968}" type="slidenum">
              <a:rPr lang="en-US" smtClean="0"/>
              <a:pPr/>
              <a:t>12</a:t>
            </a:fld>
            <a:endParaRPr lang="en-US" dirty="0"/>
          </a:p>
        </p:txBody>
      </p:sp>
      <p:pic>
        <p:nvPicPr>
          <p:cNvPr id="5" name="Picture 2" descr="C:\Documents and Settings\Matt\Desktop\Lay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2556" y="3378031"/>
            <a:ext cx="5262563" cy="235983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5"/>
          <p:cNvGrpSpPr/>
          <p:nvPr/>
        </p:nvGrpSpPr>
        <p:grpSpPr>
          <a:xfrm>
            <a:off x="2215592" y="2946335"/>
            <a:ext cx="4893859" cy="764023"/>
            <a:chOff x="3808706" y="3014343"/>
            <a:chExt cx="4893859" cy="764023"/>
          </a:xfrm>
        </p:grpSpPr>
        <p:sp>
          <p:nvSpPr>
            <p:cNvPr id="7" name="Freeform 6"/>
            <p:cNvSpPr/>
            <p:nvPr/>
          </p:nvSpPr>
          <p:spPr>
            <a:xfrm>
              <a:off x="4508937" y="3281752"/>
              <a:ext cx="4193628" cy="496614"/>
            </a:xfrm>
            <a:custGeom>
              <a:avLst/>
              <a:gdLst>
                <a:gd name="connsiteX0" fmla="*/ 2088931 w 4193628"/>
                <a:gd name="connsiteY0" fmla="*/ 0 h 496614"/>
                <a:gd name="connsiteX1" fmla="*/ 4193628 w 4193628"/>
                <a:gd name="connsiteY1" fmla="*/ 149773 h 496614"/>
                <a:gd name="connsiteX2" fmla="*/ 2033752 w 4193628"/>
                <a:gd name="connsiteY2" fmla="*/ 496614 h 496614"/>
                <a:gd name="connsiteX3" fmla="*/ 0 w 4193628"/>
                <a:gd name="connsiteY3" fmla="*/ 165538 h 496614"/>
                <a:gd name="connsiteX4" fmla="*/ 2088931 w 4193628"/>
                <a:gd name="connsiteY4" fmla="*/ 0 h 496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628" h="496614">
                  <a:moveTo>
                    <a:pt x="2088931" y="0"/>
                  </a:moveTo>
                  <a:lnTo>
                    <a:pt x="4193628" y="149773"/>
                  </a:lnTo>
                  <a:lnTo>
                    <a:pt x="2033752" y="496614"/>
                  </a:lnTo>
                  <a:lnTo>
                    <a:pt x="0" y="165538"/>
                  </a:lnTo>
                  <a:lnTo>
                    <a:pt x="2088931" y="0"/>
                  </a:lnTo>
                  <a:close/>
                </a:path>
              </a:pathLst>
            </a:custGeom>
            <a:solidFill>
              <a:srgbClr val="BCBCBC"/>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8" name="TextBox 7"/>
            <p:cNvSpPr txBox="1"/>
            <p:nvPr/>
          </p:nvSpPr>
          <p:spPr>
            <a:xfrm>
              <a:off x="3808706" y="3014343"/>
              <a:ext cx="1505605" cy="369332"/>
            </a:xfrm>
            <a:prstGeom prst="rect">
              <a:avLst/>
            </a:prstGeom>
            <a:noFill/>
          </p:spPr>
          <p:txBody>
            <a:bodyPr wrap="none" rtlCol="0">
              <a:spAutoFit/>
            </a:bodyPr>
            <a:lstStyle/>
            <a:p>
              <a:r>
                <a:rPr lang="en-US" dirty="0" smtClean="0"/>
                <a:t>Twitter Layer</a:t>
              </a:r>
              <a:endParaRPr lang="en-US" dirty="0"/>
            </a:p>
          </p:txBody>
        </p:sp>
      </p:grpSp>
      <p:sp>
        <p:nvSpPr>
          <p:cNvPr id="9" name="Oval 8"/>
          <p:cNvSpPr/>
          <p:nvPr/>
        </p:nvSpPr>
        <p:spPr>
          <a:xfrm>
            <a:off x="4658376" y="3302776"/>
            <a:ext cx="128600" cy="130629"/>
          </a:xfrm>
          <a:prstGeom prst="ellipse">
            <a:avLst/>
          </a:prstGeom>
          <a:gradFill flip="none" rotWithShape="1">
            <a:gsLst>
              <a:gs pos="39000">
                <a:srgbClr val="FFFF00"/>
              </a:gs>
              <a:gs pos="0">
                <a:srgbClr val="FF0000"/>
              </a:gs>
            </a:gsLst>
            <a:path path="circle">
              <a:fillToRect l="50000" t="50000" r="50000" b="50000"/>
            </a:path>
            <a:tileRect/>
          </a:gra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0" name="Oval 9"/>
          <p:cNvSpPr/>
          <p:nvPr/>
        </p:nvSpPr>
        <p:spPr>
          <a:xfrm>
            <a:off x="5012637" y="3312716"/>
            <a:ext cx="128600" cy="130629"/>
          </a:xfrm>
          <a:prstGeom prst="ellipse">
            <a:avLst/>
          </a:prstGeom>
          <a:gradFill flip="none" rotWithShape="1">
            <a:gsLst>
              <a:gs pos="39000">
                <a:srgbClr val="FFFF00"/>
              </a:gs>
              <a:gs pos="0">
                <a:srgbClr val="FF0000"/>
              </a:gs>
            </a:gsLst>
            <a:path path="circle">
              <a:fillToRect l="50000" t="50000" r="50000" b="50000"/>
            </a:path>
            <a:tileRect/>
          </a:gra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1" name="Oval 10"/>
          <p:cNvSpPr/>
          <p:nvPr/>
        </p:nvSpPr>
        <p:spPr>
          <a:xfrm>
            <a:off x="5012637" y="3229297"/>
            <a:ext cx="128600" cy="130629"/>
          </a:xfrm>
          <a:prstGeom prst="ellipse">
            <a:avLst/>
          </a:prstGeom>
          <a:gradFill flip="none" rotWithShape="1">
            <a:gsLst>
              <a:gs pos="39000">
                <a:srgbClr val="FFFF00"/>
              </a:gs>
              <a:gs pos="0">
                <a:srgbClr val="FF0000"/>
              </a:gs>
            </a:gsLst>
            <a:path path="circle">
              <a:fillToRect l="50000" t="50000" r="50000" b="50000"/>
            </a:path>
            <a:tileRect/>
          </a:gra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2" name="Oval 11"/>
          <p:cNvSpPr/>
          <p:nvPr/>
        </p:nvSpPr>
        <p:spPr>
          <a:xfrm>
            <a:off x="4025966" y="3347752"/>
            <a:ext cx="128600" cy="130629"/>
          </a:xfrm>
          <a:prstGeom prst="ellipse">
            <a:avLst/>
          </a:prstGeom>
          <a:gradFill flip="none" rotWithShape="1">
            <a:gsLst>
              <a:gs pos="39000">
                <a:srgbClr val="FFFF00"/>
              </a:gs>
              <a:gs pos="0">
                <a:srgbClr val="FF0000"/>
              </a:gs>
            </a:gsLst>
            <a:path path="circle">
              <a:fillToRect l="50000" t="50000" r="50000" b="50000"/>
            </a:path>
            <a:tileRect/>
          </a:gra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3" name="Oval 12"/>
          <p:cNvSpPr/>
          <p:nvPr/>
        </p:nvSpPr>
        <p:spPr>
          <a:xfrm>
            <a:off x="3917931" y="3283081"/>
            <a:ext cx="128600" cy="130629"/>
          </a:xfrm>
          <a:prstGeom prst="ellipse">
            <a:avLst/>
          </a:prstGeom>
          <a:gradFill flip="none" rotWithShape="1">
            <a:gsLst>
              <a:gs pos="39000">
                <a:srgbClr val="FFFF00"/>
              </a:gs>
              <a:gs pos="0">
                <a:srgbClr val="FF0000"/>
              </a:gs>
            </a:gsLst>
            <a:path path="circle">
              <a:fillToRect l="50000" t="50000" r="50000" b="50000"/>
            </a:path>
            <a:tileRect/>
          </a:gra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4" name="Oval 13"/>
          <p:cNvSpPr/>
          <p:nvPr/>
        </p:nvSpPr>
        <p:spPr>
          <a:xfrm>
            <a:off x="4150637" y="3302776"/>
            <a:ext cx="128600" cy="130629"/>
          </a:xfrm>
          <a:prstGeom prst="ellipse">
            <a:avLst/>
          </a:prstGeom>
          <a:gradFill flip="none" rotWithShape="1">
            <a:gsLst>
              <a:gs pos="39000">
                <a:srgbClr val="FFFF00"/>
              </a:gs>
              <a:gs pos="0">
                <a:srgbClr val="FF0000"/>
              </a:gs>
            </a:gsLst>
            <a:path path="circle">
              <a:fillToRect l="50000" t="50000" r="50000" b="50000"/>
            </a:path>
            <a:tileRect/>
          </a:gra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5" name="Oval 14"/>
          <p:cNvSpPr/>
          <p:nvPr/>
        </p:nvSpPr>
        <p:spPr>
          <a:xfrm>
            <a:off x="4150958" y="3406834"/>
            <a:ext cx="128600" cy="130629"/>
          </a:xfrm>
          <a:prstGeom prst="ellipse">
            <a:avLst/>
          </a:prstGeom>
          <a:gradFill flip="none" rotWithShape="1">
            <a:gsLst>
              <a:gs pos="37000">
                <a:srgbClr val="80D828"/>
              </a:gs>
              <a:gs pos="54000">
                <a:srgbClr val="FFFF00"/>
              </a:gs>
              <a:gs pos="0">
                <a:srgbClr val="00B050"/>
              </a:gs>
            </a:gsLst>
            <a:path path="circle">
              <a:fillToRect l="50000" t="50000" r="50000" b="50000"/>
            </a:path>
            <a:tileRect/>
          </a:gra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6" name="Oval 15"/>
          <p:cNvSpPr/>
          <p:nvPr/>
        </p:nvSpPr>
        <p:spPr>
          <a:xfrm>
            <a:off x="5099247" y="3254259"/>
            <a:ext cx="128600" cy="130629"/>
          </a:xfrm>
          <a:prstGeom prst="ellipse">
            <a:avLst/>
          </a:prstGeom>
          <a:gradFill flip="none" rotWithShape="1">
            <a:gsLst>
              <a:gs pos="39000">
                <a:srgbClr val="FFFF00"/>
              </a:gs>
              <a:gs pos="0">
                <a:srgbClr val="FF0000"/>
              </a:gs>
            </a:gsLst>
            <a:path path="circle">
              <a:fillToRect l="50000" t="50000" r="50000" b="50000"/>
            </a:path>
            <a:tileRect/>
          </a:gra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7" name="Oval 16"/>
          <p:cNvSpPr/>
          <p:nvPr/>
        </p:nvSpPr>
        <p:spPr>
          <a:xfrm>
            <a:off x="5412532" y="3372888"/>
            <a:ext cx="128600" cy="130629"/>
          </a:xfrm>
          <a:prstGeom prst="ellipse">
            <a:avLst/>
          </a:prstGeom>
          <a:gradFill flip="none" rotWithShape="1">
            <a:gsLst>
              <a:gs pos="37000">
                <a:srgbClr val="80D828"/>
              </a:gs>
              <a:gs pos="54000">
                <a:srgbClr val="FFFF00"/>
              </a:gs>
              <a:gs pos="0">
                <a:srgbClr val="00B050"/>
              </a:gs>
            </a:gsLst>
            <a:path path="circle">
              <a:fillToRect l="50000" t="50000" r="50000" b="50000"/>
            </a:path>
            <a:tileRect/>
          </a:gra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8" name="Oval 17"/>
          <p:cNvSpPr/>
          <p:nvPr/>
        </p:nvSpPr>
        <p:spPr>
          <a:xfrm>
            <a:off x="5521195" y="3384888"/>
            <a:ext cx="128600" cy="130629"/>
          </a:xfrm>
          <a:prstGeom prst="ellipse">
            <a:avLst/>
          </a:prstGeom>
          <a:gradFill flip="none" rotWithShape="1">
            <a:gsLst>
              <a:gs pos="37000">
                <a:srgbClr val="80D828"/>
              </a:gs>
              <a:gs pos="54000">
                <a:srgbClr val="FFFF00"/>
              </a:gs>
              <a:gs pos="0">
                <a:srgbClr val="00B050"/>
              </a:gs>
            </a:gsLst>
            <a:path path="circle">
              <a:fillToRect l="50000" t="50000" r="50000" b="50000"/>
            </a:path>
            <a:tileRect/>
          </a:gra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9" name="Oval 18"/>
          <p:cNvSpPr/>
          <p:nvPr/>
        </p:nvSpPr>
        <p:spPr>
          <a:xfrm>
            <a:off x="5433416" y="3450202"/>
            <a:ext cx="128600" cy="130629"/>
          </a:xfrm>
          <a:prstGeom prst="ellipse">
            <a:avLst/>
          </a:prstGeom>
          <a:gradFill flip="none" rotWithShape="1">
            <a:gsLst>
              <a:gs pos="37000">
                <a:srgbClr val="80D828"/>
              </a:gs>
              <a:gs pos="54000">
                <a:srgbClr val="FFFF00"/>
              </a:gs>
              <a:gs pos="0">
                <a:srgbClr val="00B050"/>
              </a:gs>
            </a:gsLst>
            <a:path path="circle">
              <a:fillToRect l="50000" t="50000" r="50000" b="50000"/>
            </a:path>
            <a:tileRect/>
          </a:gra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0" name="Oval 19"/>
          <p:cNvSpPr/>
          <p:nvPr/>
        </p:nvSpPr>
        <p:spPr>
          <a:xfrm>
            <a:off x="5500632" y="3312716"/>
            <a:ext cx="128600" cy="130629"/>
          </a:xfrm>
          <a:prstGeom prst="ellipse">
            <a:avLst/>
          </a:prstGeom>
          <a:gradFill flip="none" rotWithShape="1">
            <a:gsLst>
              <a:gs pos="37000">
                <a:srgbClr val="80D828"/>
              </a:gs>
              <a:gs pos="54000">
                <a:srgbClr val="FFFF00"/>
              </a:gs>
              <a:gs pos="0">
                <a:srgbClr val="00B050"/>
              </a:gs>
            </a:gsLst>
            <a:path path="circle">
              <a:fillToRect l="50000" t="50000" r="50000" b="50000"/>
            </a:path>
            <a:tileRect/>
          </a:gra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1" name="Oval 20"/>
          <p:cNvSpPr/>
          <p:nvPr/>
        </p:nvSpPr>
        <p:spPr>
          <a:xfrm>
            <a:off x="3795683" y="3331422"/>
            <a:ext cx="128600" cy="130629"/>
          </a:xfrm>
          <a:prstGeom prst="ellipse">
            <a:avLst/>
          </a:prstGeom>
          <a:gradFill flip="none" rotWithShape="1">
            <a:gsLst>
              <a:gs pos="39000">
                <a:srgbClr val="FFFF00"/>
              </a:gs>
              <a:gs pos="0">
                <a:srgbClr val="FF0000"/>
              </a:gs>
            </a:gsLst>
            <a:path path="circle">
              <a:fillToRect l="50000" t="50000" r="50000" b="50000"/>
            </a:path>
            <a:tileRect/>
          </a:gra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5" name="Rounded Rectangular Callout 24"/>
          <p:cNvSpPr/>
          <p:nvPr/>
        </p:nvSpPr>
        <p:spPr>
          <a:xfrm>
            <a:off x="1708762" y="2170374"/>
            <a:ext cx="2530990" cy="435055"/>
          </a:xfrm>
          <a:prstGeom prst="wedgeRoundRectCallout">
            <a:avLst>
              <a:gd name="adj1" fmla="val 49070"/>
              <a:gd name="adj2" fmla="val 226616"/>
              <a:gd name="adj3" fmla="val 16667"/>
            </a:avLst>
          </a:prstGeom>
          <a:solidFill>
            <a:schemeClr val="accent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smtClean="0"/>
              <a:t>Watching the waves</a:t>
            </a:r>
            <a:endParaRPr kumimoji="0" lang="en-US" b="1" i="0" u="none" strike="noStrike" cap="none" normalizeH="0" baseline="0" dirty="0" smtClean="0">
              <a:ln>
                <a:noFill/>
              </a:ln>
              <a:solidFill>
                <a:schemeClr val="tx1"/>
              </a:solidFill>
              <a:effectLst/>
            </a:endParaRPr>
          </a:p>
        </p:txBody>
      </p:sp>
      <p:sp>
        <p:nvSpPr>
          <p:cNvPr id="26" name="Rounded Rectangular Callout 25"/>
          <p:cNvSpPr/>
          <p:nvPr/>
        </p:nvSpPr>
        <p:spPr>
          <a:xfrm>
            <a:off x="4462976" y="2173890"/>
            <a:ext cx="1234765" cy="383994"/>
          </a:xfrm>
          <a:prstGeom prst="wedgeRoundRectCallout">
            <a:avLst>
              <a:gd name="adj1" fmla="val -489"/>
              <a:gd name="adj2" fmla="val 241893"/>
              <a:gd name="adj3" fmla="val 16667"/>
            </a:avLst>
          </a:prstGeom>
          <a:solidFill>
            <a:schemeClr val="accent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smtClean="0"/>
              <a:t>Beer me</a:t>
            </a:r>
            <a:endParaRPr kumimoji="0" lang="en-US" b="1" i="0" u="none" strike="noStrike" cap="none" normalizeH="0" baseline="0" dirty="0" smtClean="0">
              <a:ln>
                <a:noFill/>
              </a:ln>
              <a:solidFill>
                <a:schemeClr val="tx1"/>
              </a:solidFill>
              <a:effectLst/>
            </a:endParaRPr>
          </a:p>
        </p:txBody>
      </p:sp>
      <p:sp>
        <p:nvSpPr>
          <p:cNvPr id="27" name="Rounded Rectangular Callout 26"/>
          <p:cNvSpPr/>
          <p:nvPr/>
        </p:nvSpPr>
        <p:spPr>
          <a:xfrm>
            <a:off x="5906513" y="2340421"/>
            <a:ext cx="1868050" cy="418993"/>
          </a:xfrm>
          <a:prstGeom prst="wedgeRoundRectCallout">
            <a:avLst>
              <a:gd name="adj1" fmla="val -67371"/>
              <a:gd name="adj2" fmla="val 189351"/>
              <a:gd name="adj3" fmla="val 16667"/>
            </a:avLst>
          </a:prstGeom>
          <a:solidFill>
            <a:schemeClr val="accent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smtClean="0"/>
              <a:t>Working late </a:t>
            </a:r>
            <a:r>
              <a:rPr lang="en-US" b="1" dirty="0" smtClean="0">
                <a:sym typeface="Wingdings" panose="05000000000000000000" pitchFamily="2" charset="2"/>
              </a:rPr>
              <a:t></a:t>
            </a:r>
            <a:endParaRPr kumimoji="0" lang="en-US"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33505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5" grpId="0" animBg="1"/>
      <p:bldP spid="26" grpId="0" animBg="1"/>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Static Environments and Dynamic Activities</a:t>
            </a:r>
          </a:p>
          <a:p>
            <a:r>
              <a:rPr lang="en-US" dirty="0" smtClean="0"/>
              <a:t>Basic Concepts</a:t>
            </a:r>
          </a:p>
          <a:p>
            <a:r>
              <a:rPr lang="en-US" b="1" u="sng" dirty="0" smtClean="0"/>
              <a:t>Related Work</a:t>
            </a:r>
          </a:p>
          <a:p>
            <a:r>
              <a:rPr lang="en-US" dirty="0" smtClean="0"/>
              <a:t>The Twitter API</a:t>
            </a:r>
          </a:p>
          <a:p>
            <a:r>
              <a:rPr lang="en-US" dirty="0" smtClean="0"/>
              <a:t>Hot-Spot Prediction via Twitter</a:t>
            </a:r>
          </a:p>
          <a:p>
            <a:r>
              <a:rPr lang="en-US" dirty="0" smtClean="0"/>
              <a:t>Performance Assessment</a:t>
            </a:r>
          </a:p>
          <a:p>
            <a:r>
              <a:rPr lang="en-US" dirty="0" smtClean="0"/>
              <a:t>The Rest…</a:t>
            </a:r>
            <a:endParaRPr lang="en-US" dirty="0"/>
          </a:p>
        </p:txBody>
      </p:sp>
      <p:sp>
        <p:nvSpPr>
          <p:cNvPr id="4" name="Slide Number Placeholder 3"/>
          <p:cNvSpPr>
            <a:spLocks noGrp="1"/>
          </p:cNvSpPr>
          <p:nvPr>
            <p:ph type="sldNum" sz="quarter" idx="12"/>
          </p:nvPr>
        </p:nvSpPr>
        <p:spPr/>
        <p:txBody>
          <a:bodyPr/>
          <a:lstStyle/>
          <a:p>
            <a:fld id="{0DB00954-739D-4DE9-90DF-A167A549D968}" type="slidenum">
              <a:rPr lang="en-US" smtClean="0"/>
              <a:pPr/>
              <a:t>13</a:t>
            </a:fld>
            <a:endParaRPr lang="en-US" dirty="0"/>
          </a:p>
        </p:txBody>
      </p:sp>
    </p:spTree>
    <p:extLst>
      <p:ext uri="{BB962C8B-B14F-4D97-AF65-F5344CB8AC3E}">
        <p14:creationId xmlns:p14="http://schemas.microsoft.com/office/powerpoint/2010/main" val="40318160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a:xfrm>
            <a:off x="170606" y="1600200"/>
            <a:ext cx="9174842" cy="4797425"/>
          </a:xfrm>
        </p:spPr>
        <p:txBody>
          <a:bodyPr/>
          <a:lstStyle/>
          <a:p>
            <a:r>
              <a:rPr lang="en-US" dirty="0"/>
              <a:t>Crime analysis</a:t>
            </a:r>
          </a:p>
          <a:p>
            <a:pPr lvl="1"/>
            <a:r>
              <a:rPr lang="en-US" dirty="0"/>
              <a:t>RTM (</a:t>
            </a:r>
            <a:r>
              <a:rPr lang="en-US" dirty="0" err="1"/>
              <a:t>Caplan</a:t>
            </a:r>
            <a:r>
              <a:rPr lang="en-US" dirty="0"/>
              <a:t> and Kennedy, 2011</a:t>
            </a:r>
            <a:r>
              <a:rPr lang="en-US" dirty="0" smtClean="0"/>
              <a:t>)</a:t>
            </a:r>
          </a:p>
          <a:p>
            <a:pPr lvl="1"/>
            <a:r>
              <a:rPr lang="en-US" dirty="0"/>
              <a:t>Feature-based prediction (</a:t>
            </a:r>
            <a:r>
              <a:rPr lang="en-US" dirty="0" err="1"/>
              <a:t>Xue</a:t>
            </a:r>
            <a:r>
              <a:rPr lang="en-US" dirty="0"/>
              <a:t> and Brown, 2006</a:t>
            </a:r>
            <a:r>
              <a:rPr lang="en-US" dirty="0" smtClean="0"/>
              <a:t>)</a:t>
            </a:r>
          </a:p>
          <a:p>
            <a:pPr lvl="1"/>
            <a:r>
              <a:rPr lang="en-US" dirty="0" smtClean="0"/>
              <a:t>Hot-spot </a:t>
            </a:r>
            <a:r>
              <a:rPr lang="en-US" dirty="0"/>
              <a:t>maps (</a:t>
            </a:r>
            <a:r>
              <a:rPr lang="en-US" dirty="0" err="1"/>
              <a:t>Chainey</a:t>
            </a:r>
            <a:r>
              <a:rPr lang="en-US" dirty="0"/>
              <a:t> et al., 2008)</a:t>
            </a:r>
          </a:p>
          <a:p>
            <a:endParaRPr lang="en-US" dirty="0" smtClean="0"/>
          </a:p>
          <a:p>
            <a:r>
              <a:rPr lang="en-US" dirty="0" smtClean="0"/>
              <a:t>Prediction via social media (</a:t>
            </a:r>
            <a:r>
              <a:rPr lang="en-US" dirty="0" err="1" smtClean="0"/>
              <a:t>Kalampokis</a:t>
            </a:r>
            <a:r>
              <a:rPr lang="en-US" dirty="0" smtClean="0"/>
              <a:t> et al., 2013)</a:t>
            </a:r>
          </a:p>
          <a:p>
            <a:pPr lvl="1"/>
            <a:r>
              <a:rPr lang="en-US" dirty="0" smtClean="0"/>
              <a:t>Disease outbreaks</a:t>
            </a:r>
          </a:p>
          <a:p>
            <a:pPr lvl="1"/>
            <a:r>
              <a:rPr lang="en-US" dirty="0" smtClean="0"/>
              <a:t>Election results</a:t>
            </a:r>
          </a:p>
          <a:p>
            <a:pPr lvl="1"/>
            <a:r>
              <a:rPr lang="en-US" dirty="0" smtClean="0"/>
              <a:t>Box office performance</a:t>
            </a:r>
          </a:p>
          <a:p>
            <a:pPr lvl="1"/>
            <a:r>
              <a:rPr lang="en-US" dirty="0" smtClean="0"/>
              <a:t>…</a:t>
            </a:r>
          </a:p>
          <a:p>
            <a:pPr marL="457200" lvl="1" indent="0">
              <a:buNone/>
            </a:pP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0DB00954-739D-4DE9-90DF-A167A549D968}" type="slidenum">
              <a:rPr lang="en-US" smtClean="0"/>
              <a:pPr/>
              <a:t>14</a:t>
            </a:fld>
            <a:endParaRPr lang="en-US" dirty="0"/>
          </a:p>
        </p:txBody>
      </p:sp>
    </p:spTree>
    <p:extLst>
      <p:ext uri="{BB962C8B-B14F-4D97-AF65-F5344CB8AC3E}">
        <p14:creationId xmlns:p14="http://schemas.microsoft.com/office/powerpoint/2010/main" val="24537920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Static Environments and Dynamic Activities</a:t>
            </a:r>
          </a:p>
          <a:p>
            <a:r>
              <a:rPr lang="en-US" dirty="0" smtClean="0"/>
              <a:t>Basic Concepts</a:t>
            </a:r>
          </a:p>
          <a:p>
            <a:r>
              <a:rPr lang="en-US" dirty="0" smtClean="0"/>
              <a:t>Related Work</a:t>
            </a:r>
          </a:p>
          <a:p>
            <a:r>
              <a:rPr lang="en-US" b="1" u="sng" dirty="0" smtClean="0"/>
              <a:t>The Twitter API</a:t>
            </a:r>
          </a:p>
          <a:p>
            <a:r>
              <a:rPr lang="en-US" dirty="0" smtClean="0"/>
              <a:t>Hot-Spot Prediction via Twitter</a:t>
            </a:r>
          </a:p>
          <a:p>
            <a:r>
              <a:rPr lang="en-US" dirty="0" smtClean="0"/>
              <a:t>Performance Assessment</a:t>
            </a:r>
          </a:p>
          <a:p>
            <a:r>
              <a:rPr lang="en-US" dirty="0" smtClean="0"/>
              <a:t>The Rest…</a:t>
            </a:r>
            <a:endParaRPr lang="en-US" dirty="0"/>
          </a:p>
        </p:txBody>
      </p:sp>
      <p:sp>
        <p:nvSpPr>
          <p:cNvPr id="4" name="Slide Number Placeholder 3"/>
          <p:cNvSpPr>
            <a:spLocks noGrp="1"/>
          </p:cNvSpPr>
          <p:nvPr>
            <p:ph type="sldNum" sz="quarter" idx="12"/>
          </p:nvPr>
        </p:nvSpPr>
        <p:spPr/>
        <p:txBody>
          <a:bodyPr/>
          <a:lstStyle/>
          <a:p>
            <a:fld id="{0DB00954-739D-4DE9-90DF-A167A549D968}" type="slidenum">
              <a:rPr lang="en-US" smtClean="0"/>
              <a:pPr/>
              <a:t>15</a:t>
            </a:fld>
            <a:endParaRPr lang="en-US" dirty="0"/>
          </a:p>
        </p:txBody>
      </p:sp>
    </p:spTree>
    <p:extLst>
      <p:ext uri="{BB962C8B-B14F-4D97-AF65-F5344CB8AC3E}">
        <p14:creationId xmlns:p14="http://schemas.microsoft.com/office/powerpoint/2010/main" val="30751294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Tweet Objects</a:t>
            </a:r>
            <a:endParaRPr lang="en-US" dirty="0"/>
          </a:p>
        </p:txBody>
      </p:sp>
      <p:sp>
        <p:nvSpPr>
          <p:cNvPr id="4" name="Slide Number Placeholder 3"/>
          <p:cNvSpPr>
            <a:spLocks noGrp="1"/>
          </p:cNvSpPr>
          <p:nvPr>
            <p:ph type="sldNum" sz="quarter" idx="12"/>
          </p:nvPr>
        </p:nvSpPr>
        <p:spPr/>
        <p:txBody>
          <a:bodyPr/>
          <a:lstStyle/>
          <a:p>
            <a:fld id="{0DB00954-739D-4DE9-90DF-A167A549D968}" type="slidenum">
              <a:rPr lang="en-US" smtClean="0"/>
              <a:pPr/>
              <a:t>16</a:t>
            </a:fld>
            <a:endParaRPr lang="en-US" dirty="0"/>
          </a:p>
        </p:txBody>
      </p:sp>
      <p:sp>
        <p:nvSpPr>
          <p:cNvPr id="5" name="Rounded Rectangle 4"/>
          <p:cNvSpPr/>
          <p:nvPr/>
        </p:nvSpPr>
        <p:spPr>
          <a:xfrm>
            <a:off x="2975945" y="1587707"/>
            <a:ext cx="3544598" cy="4636813"/>
          </a:xfrm>
          <a:prstGeom prst="roundRect">
            <a:avLst/>
          </a:prstGeom>
          <a:solidFill>
            <a:srgbClr val="6699FF"/>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Tweet</a:t>
            </a:r>
            <a:endParaRPr lang="en-US" b="1" dirty="0"/>
          </a:p>
          <a:p>
            <a:pPr marL="285750" marR="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800" b="1" i="0" u="none" strike="noStrike" cap="none" normalizeH="0" baseline="0" dirty="0" smtClean="0">
                <a:ln>
                  <a:noFill/>
                </a:ln>
                <a:solidFill>
                  <a:schemeClr val="tx1"/>
                </a:solidFill>
                <a:effectLst/>
                <a:latin typeface="Arial" charset="0"/>
              </a:rPr>
              <a:t>Text</a:t>
            </a:r>
          </a:p>
          <a:p>
            <a:pPr marL="285750" marR="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b="1" dirty="0" smtClean="0"/>
              <a:t>GPS coordinates (opt-in)</a:t>
            </a:r>
          </a:p>
          <a:p>
            <a:pPr marL="285750" marR="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800" b="1" i="0" u="none" strike="noStrike" cap="none" normalizeH="0" baseline="0" dirty="0" smtClean="0">
                <a:ln>
                  <a:noFill/>
                </a:ln>
                <a:solidFill>
                  <a:schemeClr val="tx1"/>
                </a:solidFill>
                <a:effectLst/>
                <a:latin typeface="Arial" charset="0"/>
              </a:rPr>
              <a:t>…</a:t>
            </a:r>
          </a:p>
        </p:txBody>
      </p:sp>
      <p:sp>
        <p:nvSpPr>
          <p:cNvPr id="7" name="Rounded Rectangle 6"/>
          <p:cNvSpPr/>
          <p:nvPr/>
        </p:nvSpPr>
        <p:spPr>
          <a:xfrm>
            <a:off x="3773739" y="3097951"/>
            <a:ext cx="2031358" cy="708100"/>
          </a:xfrm>
          <a:prstGeom prst="roundRect">
            <a:avLst/>
          </a:prstGeom>
          <a:solidFill>
            <a:srgbClr val="FFCC66"/>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User (profile)</a:t>
            </a:r>
          </a:p>
        </p:txBody>
      </p:sp>
      <p:sp>
        <p:nvSpPr>
          <p:cNvPr id="8" name="Rounded Rectangle 7"/>
          <p:cNvSpPr/>
          <p:nvPr/>
        </p:nvSpPr>
        <p:spPr>
          <a:xfrm>
            <a:off x="3773739" y="5149250"/>
            <a:ext cx="2031358" cy="708100"/>
          </a:xfrm>
          <a:prstGeom prst="roundRect">
            <a:avLst/>
          </a:prstGeom>
          <a:solidFill>
            <a:srgbClr val="F4A2A2"/>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Place</a:t>
            </a:r>
          </a:p>
        </p:txBody>
      </p:sp>
      <p:sp>
        <p:nvSpPr>
          <p:cNvPr id="10" name="Rounded Rectangle 9"/>
          <p:cNvSpPr/>
          <p:nvPr/>
        </p:nvSpPr>
        <p:spPr>
          <a:xfrm>
            <a:off x="4078539" y="4257402"/>
            <a:ext cx="2031358" cy="708100"/>
          </a:xfrm>
          <a:prstGeom prst="roundRect">
            <a:avLst/>
          </a:prstGeom>
          <a:solidFill>
            <a:srgbClr val="99FF99"/>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9" name="Rounded Rectangle 8"/>
          <p:cNvSpPr/>
          <p:nvPr/>
        </p:nvSpPr>
        <p:spPr>
          <a:xfrm>
            <a:off x="3926139" y="4105002"/>
            <a:ext cx="2031358" cy="708100"/>
          </a:xfrm>
          <a:prstGeom prst="roundRect">
            <a:avLst/>
          </a:prstGeom>
          <a:solidFill>
            <a:srgbClr val="99FF99"/>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6" name="Rounded Rectangle 5"/>
          <p:cNvSpPr/>
          <p:nvPr/>
        </p:nvSpPr>
        <p:spPr>
          <a:xfrm>
            <a:off x="3773739" y="3952602"/>
            <a:ext cx="2031358" cy="708100"/>
          </a:xfrm>
          <a:prstGeom prst="roundRect">
            <a:avLst/>
          </a:prstGeom>
          <a:solidFill>
            <a:srgbClr val="99FF99"/>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Entity (URL)</a:t>
            </a:r>
          </a:p>
        </p:txBody>
      </p:sp>
    </p:spTree>
    <p:extLst>
      <p:ext uri="{BB962C8B-B14F-4D97-AF65-F5344CB8AC3E}">
        <p14:creationId xmlns:p14="http://schemas.microsoft.com/office/powerpoint/2010/main" val="6809026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Twitter REST API</a:t>
            </a:r>
            <a:endParaRPr lang="en-US" dirty="0"/>
          </a:p>
        </p:txBody>
      </p:sp>
      <p:sp>
        <p:nvSpPr>
          <p:cNvPr id="3" name="Content Placeholder 2"/>
          <p:cNvSpPr>
            <a:spLocks noGrp="1"/>
          </p:cNvSpPr>
          <p:nvPr>
            <p:ph idx="1"/>
          </p:nvPr>
        </p:nvSpPr>
        <p:spPr/>
        <p:txBody>
          <a:bodyPr/>
          <a:lstStyle/>
          <a:p>
            <a:r>
              <a:rPr lang="en-US" dirty="0" smtClean="0"/>
              <a:t>REST:  Representational State Transfer</a:t>
            </a:r>
            <a:endParaRPr lang="en-US" dirty="0"/>
          </a:p>
        </p:txBody>
      </p:sp>
      <p:sp>
        <p:nvSpPr>
          <p:cNvPr id="4" name="Slide Number Placeholder 3"/>
          <p:cNvSpPr>
            <a:spLocks noGrp="1"/>
          </p:cNvSpPr>
          <p:nvPr>
            <p:ph type="sldNum" sz="quarter" idx="12"/>
          </p:nvPr>
        </p:nvSpPr>
        <p:spPr/>
        <p:txBody>
          <a:bodyPr/>
          <a:lstStyle/>
          <a:p>
            <a:fld id="{0DB00954-739D-4DE9-90DF-A167A549D968}" type="slidenum">
              <a:rPr lang="en-US" smtClean="0"/>
              <a:pPr/>
              <a:t>17</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746" y="2468135"/>
            <a:ext cx="7136508" cy="3453968"/>
          </a:xfrm>
          <a:prstGeom prst="rect">
            <a:avLst/>
          </a:prstGeom>
        </p:spPr>
      </p:pic>
      <p:sp>
        <p:nvSpPr>
          <p:cNvPr id="6" name="Rounded Rectangle 5"/>
          <p:cNvSpPr/>
          <p:nvPr/>
        </p:nvSpPr>
        <p:spPr>
          <a:xfrm>
            <a:off x="5226908" y="2866768"/>
            <a:ext cx="1087395" cy="1915297"/>
          </a:xfrm>
          <a:prstGeom prst="roundRect">
            <a:avLst/>
          </a:prstGeom>
          <a:ln w="38100">
            <a:solidFill>
              <a:srgbClr val="FF0000"/>
            </a:solidFill>
            <a:prstDash val="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8" name="Rounded Rectangular Callout 7"/>
          <p:cNvSpPr/>
          <p:nvPr/>
        </p:nvSpPr>
        <p:spPr>
          <a:xfrm>
            <a:off x="6203092" y="5628604"/>
            <a:ext cx="1532238" cy="671188"/>
          </a:xfrm>
          <a:prstGeom prst="wedgeRoundRectCallout">
            <a:avLst>
              <a:gd name="adj1" fmla="val -56622"/>
              <a:gd name="adj2" fmla="val -170873"/>
              <a:gd name="adj3" fmla="val 16667"/>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Commands</a:t>
            </a:r>
          </a:p>
          <a:p>
            <a:pPr marL="0" marR="0" indent="0" algn="l" defTabSz="914400" rtl="0" eaLnBrk="0" fontAlgn="base" latinLnBrk="0" hangingPunct="0">
              <a:lnSpc>
                <a:spcPct val="100000"/>
              </a:lnSpc>
              <a:spcBef>
                <a:spcPct val="0"/>
              </a:spcBef>
              <a:spcAft>
                <a:spcPct val="0"/>
              </a:spcAft>
              <a:buClrTx/>
              <a:buSzTx/>
              <a:buFontTx/>
              <a:buNone/>
              <a:tabLst/>
            </a:pPr>
            <a:r>
              <a:rPr lang="en-US" b="1" dirty="0" smtClean="0"/>
              <a:t>Queries</a:t>
            </a:r>
            <a:endParaRPr kumimoji="0" lang="en-US" sz="1800" b="1" i="0" u="none" strike="noStrike" cap="none" normalizeH="0" baseline="0" dirty="0" smtClean="0">
              <a:ln>
                <a:noFill/>
              </a:ln>
              <a:solidFill>
                <a:schemeClr val="tx1"/>
              </a:solidFill>
              <a:effectLst/>
              <a:latin typeface="Arial" charset="0"/>
            </a:endParaRPr>
          </a:p>
        </p:txBody>
      </p:sp>
      <p:sp>
        <p:nvSpPr>
          <p:cNvPr id="9" name="Rectangle 8"/>
          <p:cNvSpPr/>
          <p:nvPr/>
        </p:nvSpPr>
        <p:spPr>
          <a:xfrm>
            <a:off x="1003746" y="2273643"/>
            <a:ext cx="2616784" cy="3744098"/>
          </a:xfrm>
          <a:prstGeom prst="rect">
            <a:avLst/>
          </a:prstGeom>
          <a:solidFill>
            <a:schemeClr val="bg1">
              <a:alpha val="89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0" name="Rectangle 9"/>
          <p:cNvSpPr/>
          <p:nvPr/>
        </p:nvSpPr>
        <p:spPr>
          <a:xfrm>
            <a:off x="3447535" y="4955059"/>
            <a:ext cx="2209009" cy="1215082"/>
          </a:xfrm>
          <a:prstGeom prst="rect">
            <a:avLst/>
          </a:prstGeom>
          <a:solidFill>
            <a:schemeClr val="bg1">
              <a:alpha val="89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46600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Twitter REST API</a:t>
            </a:r>
          </a:p>
        </p:txBody>
      </p:sp>
      <p:sp>
        <p:nvSpPr>
          <p:cNvPr id="3" name="Content Placeholder 2"/>
          <p:cNvSpPr>
            <a:spLocks noGrp="1"/>
          </p:cNvSpPr>
          <p:nvPr>
            <p:ph idx="1"/>
          </p:nvPr>
        </p:nvSpPr>
        <p:spPr/>
        <p:txBody>
          <a:bodyPr/>
          <a:lstStyle/>
          <a:p>
            <a:r>
              <a:rPr lang="en-US" dirty="0" smtClean="0"/>
              <a:t>Example commands</a:t>
            </a:r>
          </a:p>
          <a:p>
            <a:pPr lvl="1"/>
            <a:r>
              <a:rPr lang="en-US" dirty="0" smtClean="0"/>
              <a:t>Search</a:t>
            </a:r>
          </a:p>
          <a:p>
            <a:pPr lvl="2"/>
            <a:r>
              <a:rPr lang="en-US" dirty="0" smtClean="0"/>
              <a:t>String queries (including locations)</a:t>
            </a:r>
          </a:p>
          <a:p>
            <a:pPr lvl="2"/>
            <a:r>
              <a:rPr lang="en-US" dirty="0"/>
              <a:t>450 per 15-minute </a:t>
            </a:r>
            <a:r>
              <a:rPr lang="en-US" dirty="0" smtClean="0"/>
              <a:t>window</a:t>
            </a:r>
          </a:p>
          <a:p>
            <a:pPr lvl="1"/>
            <a:r>
              <a:rPr lang="en-US" dirty="0" smtClean="0"/>
              <a:t>Update status (tweet)</a:t>
            </a:r>
          </a:p>
          <a:p>
            <a:pPr lvl="2"/>
            <a:r>
              <a:rPr lang="en-US" dirty="0" smtClean="0"/>
              <a:t>No rate limit</a:t>
            </a:r>
          </a:p>
          <a:p>
            <a:pPr marL="457200" lvl="1" indent="0">
              <a:buNone/>
            </a:pPr>
            <a:endParaRPr lang="en-US" dirty="0" smtClean="0"/>
          </a:p>
          <a:p>
            <a:r>
              <a:rPr lang="en-US" dirty="0" smtClean="0"/>
              <a:t>Advantage:  Search recent history</a:t>
            </a:r>
          </a:p>
          <a:p>
            <a:r>
              <a:rPr lang="en-US" dirty="0" smtClean="0"/>
              <a:t>Disadvantage:  Rate limits</a:t>
            </a:r>
          </a:p>
          <a:p>
            <a:pPr lvl="1"/>
            <a:endParaRPr lang="en-US" dirty="0" smtClean="0"/>
          </a:p>
        </p:txBody>
      </p:sp>
      <p:sp>
        <p:nvSpPr>
          <p:cNvPr id="4" name="Slide Number Placeholder 3"/>
          <p:cNvSpPr>
            <a:spLocks noGrp="1"/>
          </p:cNvSpPr>
          <p:nvPr>
            <p:ph type="sldNum" sz="quarter" idx="12"/>
          </p:nvPr>
        </p:nvSpPr>
        <p:spPr/>
        <p:txBody>
          <a:bodyPr/>
          <a:lstStyle/>
          <a:p>
            <a:fld id="{0DB00954-739D-4DE9-90DF-A167A549D968}" type="slidenum">
              <a:rPr lang="en-US" smtClean="0"/>
              <a:pPr/>
              <a:t>18</a:t>
            </a:fld>
            <a:endParaRPr lang="en-US" dirty="0"/>
          </a:p>
        </p:txBody>
      </p:sp>
    </p:spTree>
    <p:extLst>
      <p:ext uri="{BB962C8B-B14F-4D97-AF65-F5344CB8AC3E}">
        <p14:creationId xmlns:p14="http://schemas.microsoft.com/office/powerpoint/2010/main" val="325634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Twitter Streaming API</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2194" y="1604084"/>
            <a:ext cx="7161904" cy="4558730"/>
          </a:xfrm>
        </p:spPr>
      </p:pic>
      <p:sp>
        <p:nvSpPr>
          <p:cNvPr id="4" name="Slide Number Placeholder 3"/>
          <p:cNvSpPr>
            <a:spLocks noGrp="1"/>
          </p:cNvSpPr>
          <p:nvPr>
            <p:ph type="sldNum" sz="quarter" idx="12"/>
          </p:nvPr>
        </p:nvSpPr>
        <p:spPr/>
        <p:txBody>
          <a:bodyPr/>
          <a:lstStyle/>
          <a:p>
            <a:fld id="{0DB00954-739D-4DE9-90DF-A167A549D968}" type="slidenum">
              <a:rPr lang="en-US" smtClean="0"/>
              <a:pPr/>
              <a:t>19</a:t>
            </a:fld>
            <a:endParaRPr lang="en-US" dirty="0"/>
          </a:p>
        </p:txBody>
      </p:sp>
      <p:sp>
        <p:nvSpPr>
          <p:cNvPr id="8" name="Rectangle 7"/>
          <p:cNvSpPr/>
          <p:nvPr/>
        </p:nvSpPr>
        <p:spPr>
          <a:xfrm>
            <a:off x="457199" y="1604084"/>
            <a:ext cx="4040659" cy="3744098"/>
          </a:xfrm>
          <a:prstGeom prst="rect">
            <a:avLst/>
          </a:prstGeom>
          <a:solidFill>
            <a:schemeClr val="bg1">
              <a:alpha val="89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77545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IACA Presentations on Social Media</a:t>
            </a:r>
            <a:endParaRPr lang="en-US" dirty="0"/>
          </a:p>
        </p:txBody>
      </p:sp>
      <p:sp>
        <p:nvSpPr>
          <p:cNvPr id="3" name="Content Placeholder 2"/>
          <p:cNvSpPr>
            <a:spLocks noGrp="1"/>
          </p:cNvSpPr>
          <p:nvPr>
            <p:ph idx="1"/>
          </p:nvPr>
        </p:nvSpPr>
        <p:spPr/>
        <p:txBody>
          <a:bodyPr/>
          <a:lstStyle/>
          <a:p>
            <a:pPr lvl="1"/>
            <a:r>
              <a:rPr lang="en-US" b="1" dirty="0" smtClean="0"/>
              <a:t>The Modern Analyst</a:t>
            </a:r>
            <a:r>
              <a:rPr lang="en-US" dirty="0" smtClean="0"/>
              <a:t> and Social Media (Woodward)</a:t>
            </a:r>
          </a:p>
          <a:p>
            <a:pPr lvl="1"/>
            <a:r>
              <a:rPr lang="en-US" dirty="0" smtClean="0"/>
              <a:t>Impacts of Social Media on </a:t>
            </a:r>
            <a:r>
              <a:rPr lang="en-US" b="1" dirty="0" smtClean="0"/>
              <a:t>Flash Mobs and Police Response</a:t>
            </a:r>
            <a:r>
              <a:rPr lang="en-US" dirty="0" smtClean="0"/>
              <a:t> (Ramachandran)</a:t>
            </a:r>
          </a:p>
          <a:p>
            <a:pPr lvl="1"/>
            <a:r>
              <a:rPr lang="en-US" dirty="0" smtClean="0"/>
              <a:t>Social Media Tools for </a:t>
            </a:r>
            <a:r>
              <a:rPr lang="en-US" b="1" dirty="0" smtClean="0"/>
              <a:t>Situational Awareness</a:t>
            </a:r>
            <a:r>
              <a:rPr lang="en-US" dirty="0" smtClean="0"/>
              <a:t> (Mills)</a:t>
            </a:r>
          </a:p>
          <a:p>
            <a:pPr lvl="1"/>
            <a:r>
              <a:rPr lang="en-US" b="1" dirty="0" smtClean="0"/>
              <a:t>Fighting Underage Drinking</a:t>
            </a:r>
            <a:r>
              <a:rPr lang="en-US" dirty="0" smtClean="0"/>
              <a:t> through Hotspot Targeting and Social Media Monitoring (Fritz)</a:t>
            </a:r>
          </a:p>
          <a:p>
            <a:pPr lvl="1"/>
            <a:r>
              <a:rPr lang="en-US" dirty="0" smtClean="0"/>
              <a:t>Social Media for Crime Analytics in </a:t>
            </a:r>
            <a:r>
              <a:rPr lang="en-US" b="1" dirty="0" smtClean="0"/>
              <a:t>Undercover Investigations 2.0</a:t>
            </a:r>
            <a:r>
              <a:rPr lang="en-US" dirty="0" smtClean="0"/>
              <a:t> (Machado)</a:t>
            </a:r>
          </a:p>
          <a:p>
            <a:pPr lvl="1"/>
            <a:r>
              <a:rPr lang="en-US" b="1" dirty="0" smtClean="0"/>
              <a:t>Advancing Intelligence-Led Policing</a:t>
            </a:r>
            <a:r>
              <a:rPr lang="en-US" dirty="0" smtClean="0"/>
              <a:t> through Social Media Monitoring (Roush)</a:t>
            </a:r>
          </a:p>
        </p:txBody>
      </p:sp>
      <p:sp>
        <p:nvSpPr>
          <p:cNvPr id="4" name="Slide Number Placeholder 3"/>
          <p:cNvSpPr>
            <a:spLocks noGrp="1"/>
          </p:cNvSpPr>
          <p:nvPr>
            <p:ph type="sldNum" sz="quarter" idx="12"/>
          </p:nvPr>
        </p:nvSpPr>
        <p:spPr/>
        <p:txBody>
          <a:bodyPr/>
          <a:lstStyle/>
          <a:p>
            <a:fld id="{0DB00954-739D-4DE9-90DF-A167A549D968}" type="slidenum">
              <a:rPr lang="en-US" smtClean="0"/>
              <a:pPr/>
              <a:t>2</a:t>
            </a:fld>
            <a:endParaRPr lang="en-US" dirty="0"/>
          </a:p>
        </p:txBody>
      </p:sp>
    </p:spTree>
    <p:extLst>
      <p:ext uri="{BB962C8B-B14F-4D97-AF65-F5344CB8AC3E}">
        <p14:creationId xmlns:p14="http://schemas.microsoft.com/office/powerpoint/2010/main" val="25384667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Twitter Streaming API</a:t>
            </a:r>
            <a:endParaRPr lang="en-US" dirty="0"/>
          </a:p>
        </p:txBody>
      </p:sp>
      <p:sp>
        <p:nvSpPr>
          <p:cNvPr id="3" name="Content Placeholder 2"/>
          <p:cNvSpPr>
            <a:spLocks noGrp="1"/>
          </p:cNvSpPr>
          <p:nvPr>
            <p:ph idx="1"/>
          </p:nvPr>
        </p:nvSpPr>
        <p:spPr/>
        <p:txBody>
          <a:bodyPr/>
          <a:lstStyle/>
          <a:p>
            <a:r>
              <a:rPr lang="en-US" dirty="0" smtClean="0"/>
              <a:t>Example stream:  Filter</a:t>
            </a:r>
            <a:endParaRPr lang="en-US" dirty="0"/>
          </a:p>
        </p:txBody>
      </p:sp>
      <p:sp>
        <p:nvSpPr>
          <p:cNvPr id="4" name="Slide Number Placeholder 3"/>
          <p:cNvSpPr>
            <a:spLocks noGrp="1"/>
          </p:cNvSpPr>
          <p:nvPr>
            <p:ph type="sldNum" sz="quarter" idx="12"/>
          </p:nvPr>
        </p:nvSpPr>
        <p:spPr/>
        <p:txBody>
          <a:bodyPr/>
          <a:lstStyle/>
          <a:p>
            <a:fld id="{0DB00954-739D-4DE9-90DF-A167A549D968}" type="slidenum">
              <a:rPr lang="en-US" smtClean="0"/>
              <a:pPr/>
              <a:t>20</a:t>
            </a:fld>
            <a:endParaRPr lang="en-US" dirty="0"/>
          </a:p>
        </p:txBody>
      </p:sp>
      <p:grpSp>
        <p:nvGrpSpPr>
          <p:cNvPr id="7" name="Group 6"/>
          <p:cNvGrpSpPr/>
          <p:nvPr/>
        </p:nvGrpSpPr>
        <p:grpSpPr>
          <a:xfrm>
            <a:off x="2757234" y="2474425"/>
            <a:ext cx="3629532" cy="3886742"/>
            <a:chOff x="5025772" y="1782191"/>
            <a:chExt cx="3629532" cy="388674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5772" y="1782191"/>
              <a:ext cx="3629532" cy="3886742"/>
            </a:xfrm>
            <a:prstGeom prst="rect">
              <a:avLst/>
            </a:prstGeom>
          </p:spPr>
        </p:pic>
        <p:sp>
          <p:nvSpPr>
            <p:cNvPr id="6" name="Rectangle 5"/>
            <p:cNvSpPr/>
            <p:nvPr/>
          </p:nvSpPr>
          <p:spPr>
            <a:xfrm>
              <a:off x="5288692" y="1940078"/>
              <a:ext cx="2916194" cy="3496895"/>
            </a:xfrm>
            <a:prstGeom prst="rect">
              <a:avLst/>
            </a:prstGeom>
            <a:ln>
              <a:solidFill>
                <a:schemeClr val="tx1"/>
              </a:solidFill>
              <a:prstDash val="dash"/>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grpSp>
      <p:sp>
        <p:nvSpPr>
          <p:cNvPr id="8" name="Rectangle 7"/>
          <p:cNvSpPr/>
          <p:nvPr/>
        </p:nvSpPr>
        <p:spPr>
          <a:xfrm>
            <a:off x="213093" y="6178339"/>
            <a:ext cx="2854411" cy="646331"/>
          </a:xfrm>
          <a:prstGeom prst="rect">
            <a:avLst/>
          </a:prstGeom>
        </p:spPr>
        <p:txBody>
          <a:bodyPr wrap="square">
            <a:spAutoFit/>
          </a:bodyPr>
          <a:lstStyle/>
          <a:p>
            <a:r>
              <a:rPr lang="en-US" dirty="0" smtClean="0"/>
              <a:t>Lon:  -87.9401140825184</a:t>
            </a:r>
          </a:p>
          <a:p>
            <a:r>
              <a:rPr lang="en-US" dirty="0" err="1" smtClean="0"/>
              <a:t>Lat</a:t>
            </a:r>
            <a:r>
              <a:rPr lang="en-US" dirty="0" smtClean="0"/>
              <a:t>:  41.6445431225492</a:t>
            </a:r>
            <a:endParaRPr lang="en-US" dirty="0"/>
          </a:p>
        </p:txBody>
      </p:sp>
      <p:sp>
        <p:nvSpPr>
          <p:cNvPr id="9" name="Rectangle 8"/>
          <p:cNvSpPr/>
          <p:nvPr/>
        </p:nvSpPr>
        <p:spPr>
          <a:xfrm>
            <a:off x="5961099" y="1980665"/>
            <a:ext cx="2826415" cy="646331"/>
          </a:xfrm>
          <a:prstGeom prst="rect">
            <a:avLst/>
          </a:prstGeom>
        </p:spPr>
        <p:txBody>
          <a:bodyPr wrap="none">
            <a:spAutoFit/>
          </a:bodyPr>
          <a:lstStyle/>
          <a:p>
            <a:r>
              <a:rPr lang="en-US" dirty="0" smtClean="0"/>
              <a:t>Lon:  -87.5241371038858</a:t>
            </a:r>
          </a:p>
          <a:p>
            <a:r>
              <a:rPr lang="en-US" dirty="0" err="1" smtClean="0"/>
              <a:t>Lat</a:t>
            </a:r>
            <a:r>
              <a:rPr lang="en-US" dirty="0" smtClean="0"/>
              <a:t>:  42.0230385869894</a:t>
            </a:r>
            <a:endParaRPr lang="en-US" dirty="0"/>
          </a:p>
        </p:txBody>
      </p:sp>
      <p:sp>
        <p:nvSpPr>
          <p:cNvPr id="10" name="Oval 9"/>
          <p:cNvSpPr/>
          <p:nvPr/>
        </p:nvSpPr>
        <p:spPr>
          <a:xfrm>
            <a:off x="2943937" y="6053817"/>
            <a:ext cx="123567" cy="123567"/>
          </a:xfrm>
          <a:prstGeom prst="ellipse">
            <a:avLst/>
          </a:prstGeom>
          <a:solidFill>
            <a:srgbClr val="FF00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1" name="Oval 10"/>
          <p:cNvSpPr/>
          <p:nvPr/>
        </p:nvSpPr>
        <p:spPr>
          <a:xfrm>
            <a:off x="5860386" y="2570528"/>
            <a:ext cx="123567" cy="123567"/>
          </a:xfrm>
          <a:prstGeom prst="ellipse">
            <a:avLst/>
          </a:prstGeom>
          <a:solidFill>
            <a:srgbClr val="FF00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4172" y="4709493"/>
            <a:ext cx="1591689" cy="1467891"/>
          </a:xfrm>
          <a:prstGeom prst="rect">
            <a:avLst/>
          </a:prstGeom>
        </p:spPr>
      </p:pic>
      <p:sp>
        <p:nvSpPr>
          <p:cNvPr id="14" name="Bent Arrow 13"/>
          <p:cNvSpPr/>
          <p:nvPr/>
        </p:nvSpPr>
        <p:spPr>
          <a:xfrm rot="5400000">
            <a:off x="6538368" y="3118766"/>
            <a:ext cx="1075038" cy="1837870"/>
          </a:xfrm>
          <a:prstGeom prst="bentArrow">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1656663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Twitter Streaming API</a:t>
            </a:r>
            <a:endParaRPr lang="en-US" dirty="0"/>
          </a:p>
        </p:txBody>
      </p:sp>
      <p:sp>
        <p:nvSpPr>
          <p:cNvPr id="3" name="Content Placeholder 2"/>
          <p:cNvSpPr>
            <a:spLocks noGrp="1"/>
          </p:cNvSpPr>
          <p:nvPr>
            <p:ph idx="1"/>
          </p:nvPr>
        </p:nvSpPr>
        <p:spPr>
          <a:xfrm>
            <a:off x="457201" y="1600200"/>
            <a:ext cx="8377880" cy="4797425"/>
          </a:xfrm>
        </p:spPr>
        <p:txBody>
          <a:bodyPr/>
          <a:lstStyle/>
          <a:p>
            <a:r>
              <a:rPr lang="en-US" dirty="0" smtClean="0"/>
              <a:t>Advantages:</a:t>
            </a:r>
          </a:p>
          <a:p>
            <a:pPr lvl="1"/>
            <a:r>
              <a:rPr lang="en-US" dirty="0" smtClean="0"/>
              <a:t>No rate limits</a:t>
            </a:r>
          </a:p>
          <a:p>
            <a:pPr lvl="1"/>
            <a:r>
              <a:rPr lang="en-US" dirty="0" smtClean="0"/>
              <a:t>Persistent connection</a:t>
            </a:r>
          </a:p>
          <a:p>
            <a:pPr lvl="1"/>
            <a:endParaRPr lang="en-US" dirty="0" smtClean="0"/>
          </a:p>
          <a:p>
            <a:r>
              <a:rPr lang="en-US" dirty="0" smtClean="0"/>
              <a:t>Disadvantages</a:t>
            </a:r>
          </a:p>
          <a:p>
            <a:pPr lvl="1"/>
            <a:r>
              <a:rPr lang="en-US" dirty="0" smtClean="0"/>
              <a:t>No historical search</a:t>
            </a:r>
          </a:p>
          <a:p>
            <a:pPr lvl="1"/>
            <a:r>
              <a:rPr lang="en-US" dirty="0" smtClean="0"/>
              <a:t>GPS filter </a:t>
            </a:r>
            <a:r>
              <a:rPr lang="en-US" dirty="0"/>
              <a:t>c</a:t>
            </a:r>
            <a:r>
              <a:rPr lang="en-US" dirty="0" smtClean="0"/>
              <a:t>aptures 3-5% of all tweets</a:t>
            </a:r>
            <a:endParaRPr lang="en-US" dirty="0"/>
          </a:p>
        </p:txBody>
      </p:sp>
      <p:sp>
        <p:nvSpPr>
          <p:cNvPr id="4" name="Slide Number Placeholder 3"/>
          <p:cNvSpPr>
            <a:spLocks noGrp="1"/>
          </p:cNvSpPr>
          <p:nvPr>
            <p:ph type="sldNum" sz="quarter" idx="12"/>
          </p:nvPr>
        </p:nvSpPr>
        <p:spPr/>
        <p:txBody>
          <a:bodyPr/>
          <a:lstStyle/>
          <a:p>
            <a:fld id="{0DB00954-739D-4DE9-90DF-A167A549D968}" type="slidenum">
              <a:rPr lang="en-US" smtClean="0"/>
              <a:pPr/>
              <a:t>21</a:t>
            </a:fld>
            <a:endParaRPr lang="en-US" dirty="0"/>
          </a:p>
        </p:txBody>
      </p:sp>
    </p:spTree>
    <p:extLst>
      <p:ext uri="{BB962C8B-B14F-4D97-AF65-F5344CB8AC3E}">
        <p14:creationId xmlns:p14="http://schemas.microsoft.com/office/powerpoint/2010/main" val="28581110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Requirements</a:t>
            </a:r>
            <a:endParaRPr lang="en-US" dirty="0"/>
          </a:p>
        </p:txBody>
      </p:sp>
      <p:sp>
        <p:nvSpPr>
          <p:cNvPr id="3" name="Content Placeholder 2"/>
          <p:cNvSpPr>
            <a:spLocks noGrp="1"/>
          </p:cNvSpPr>
          <p:nvPr>
            <p:ph idx="1"/>
          </p:nvPr>
        </p:nvSpPr>
        <p:spPr/>
        <p:txBody>
          <a:bodyPr/>
          <a:lstStyle/>
          <a:p>
            <a:r>
              <a:rPr lang="en-US" dirty="0" smtClean="0"/>
              <a:t>PostgreSQL (MySQL might also work)</a:t>
            </a:r>
          </a:p>
          <a:p>
            <a:pPr lvl="1"/>
            <a:r>
              <a:rPr lang="en-US" dirty="0" err="1" smtClean="0"/>
              <a:t>PostGIS</a:t>
            </a:r>
            <a:endParaRPr lang="en-US" dirty="0" smtClean="0"/>
          </a:p>
          <a:p>
            <a:pPr lvl="1"/>
            <a:r>
              <a:rPr lang="en-US" dirty="0" smtClean="0"/>
              <a:t>All free</a:t>
            </a:r>
          </a:p>
          <a:p>
            <a:r>
              <a:rPr lang="en-US" dirty="0" smtClean="0"/>
              <a:t>Chicago</a:t>
            </a:r>
          </a:p>
          <a:p>
            <a:pPr lvl="1"/>
            <a:r>
              <a:rPr lang="en-US" dirty="0" smtClean="0"/>
              <a:t>10 million tweets/year</a:t>
            </a:r>
          </a:p>
          <a:p>
            <a:pPr lvl="1"/>
            <a:r>
              <a:rPr lang="en-US" dirty="0" smtClean="0"/>
              <a:t>800,000 tweets/month</a:t>
            </a:r>
          </a:p>
          <a:p>
            <a:pPr lvl="1"/>
            <a:r>
              <a:rPr lang="en-US" dirty="0" smtClean="0"/>
              <a:t>25,000 tweets/day</a:t>
            </a:r>
          </a:p>
          <a:p>
            <a:pPr lvl="1"/>
            <a:r>
              <a:rPr lang="en-US" dirty="0" smtClean="0"/>
              <a:t>Single desktop workstation</a:t>
            </a:r>
            <a:endParaRPr lang="en-US" dirty="0"/>
          </a:p>
        </p:txBody>
      </p:sp>
      <p:sp>
        <p:nvSpPr>
          <p:cNvPr id="4" name="Slide Number Placeholder 3"/>
          <p:cNvSpPr>
            <a:spLocks noGrp="1"/>
          </p:cNvSpPr>
          <p:nvPr>
            <p:ph type="sldNum" sz="quarter" idx="12"/>
          </p:nvPr>
        </p:nvSpPr>
        <p:spPr/>
        <p:txBody>
          <a:bodyPr/>
          <a:lstStyle/>
          <a:p>
            <a:fld id="{0DB00954-739D-4DE9-90DF-A167A549D968}" type="slidenum">
              <a:rPr lang="en-US" smtClean="0"/>
              <a:pPr/>
              <a:t>22</a:t>
            </a:fld>
            <a:endParaRPr lang="en-US" dirty="0"/>
          </a:p>
        </p:txBody>
      </p:sp>
    </p:spTree>
    <p:extLst>
      <p:ext uri="{BB962C8B-B14F-4D97-AF65-F5344CB8AC3E}">
        <p14:creationId xmlns:p14="http://schemas.microsoft.com/office/powerpoint/2010/main" val="10111683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Static Environments and Dynamic Activities</a:t>
            </a:r>
          </a:p>
          <a:p>
            <a:r>
              <a:rPr lang="en-US" dirty="0" smtClean="0"/>
              <a:t>Basic Concepts</a:t>
            </a:r>
          </a:p>
          <a:p>
            <a:r>
              <a:rPr lang="en-US" dirty="0" smtClean="0"/>
              <a:t>Related Work</a:t>
            </a:r>
          </a:p>
          <a:p>
            <a:r>
              <a:rPr lang="en-US" dirty="0" smtClean="0"/>
              <a:t>The Twitter API</a:t>
            </a:r>
          </a:p>
          <a:p>
            <a:r>
              <a:rPr lang="en-US" b="1" u="sng" dirty="0" smtClean="0"/>
              <a:t>Hot-Spot Prediction via Twitter</a:t>
            </a:r>
          </a:p>
          <a:p>
            <a:r>
              <a:rPr lang="en-US" dirty="0" smtClean="0"/>
              <a:t>Performance Assessment</a:t>
            </a:r>
          </a:p>
          <a:p>
            <a:r>
              <a:rPr lang="en-US" dirty="0" smtClean="0"/>
              <a:t>The Rest…</a:t>
            </a:r>
            <a:endParaRPr lang="en-US" dirty="0"/>
          </a:p>
        </p:txBody>
      </p:sp>
      <p:sp>
        <p:nvSpPr>
          <p:cNvPr id="4" name="Slide Number Placeholder 3"/>
          <p:cNvSpPr>
            <a:spLocks noGrp="1"/>
          </p:cNvSpPr>
          <p:nvPr>
            <p:ph type="sldNum" sz="quarter" idx="12"/>
          </p:nvPr>
        </p:nvSpPr>
        <p:spPr/>
        <p:txBody>
          <a:bodyPr/>
          <a:lstStyle/>
          <a:p>
            <a:fld id="{0DB00954-739D-4DE9-90DF-A167A549D968}" type="slidenum">
              <a:rPr lang="en-US" smtClean="0"/>
              <a:pPr/>
              <a:t>23</a:t>
            </a:fld>
            <a:endParaRPr lang="en-US" dirty="0"/>
          </a:p>
        </p:txBody>
      </p:sp>
    </p:spTree>
    <p:extLst>
      <p:ext uri="{BB962C8B-B14F-4D97-AF65-F5344CB8AC3E}">
        <p14:creationId xmlns:p14="http://schemas.microsoft.com/office/powerpoint/2010/main" val="41402603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bwMode="auto">
          <a:xfrm flipH="1" flipV="1">
            <a:off x="1476755" y="3692960"/>
            <a:ext cx="1999339" cy="45314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 name="Straight Connector 14"/>
          <p:cNvCxnSpPr/>
          <p:nvPr/>
        </p:nvCxnSpPr>
        <p:spPr bwMode="auto">
          <a:xfrm flipH="1">
            <a:off x="1476755" y="4241355"/>
            <a:ext cx="1999339" cy="70771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 name="Title 1"/>
          <p:cNvSpPr>
            <a:spLocks noGrp="1"/>
          </p:cNvSpPr>
          <p:nvPr>
            <p:ph type="title"/>
          </p:nvPr>
        </p:nvSpPr>
        <p:spPr>
          <a:xfrm>
            <a:off x="457200" y="130629"/>
            <a:ext cx="8229600" cy="752195"/>
          </a:xfrm>
        </p:spPr>
        <p:txBody>
          <a:bodyPr>
            <a:normAutofit fontScale="90000"/>
          </a:bodyPr>
          <a:lstStyle/>
          <a:p>
            <a:r>
              <a:rPr lang="en-US" dirty="0" smtClean="0"/>
              <a:t>Partitioning GPS-tagged Tweets into “Documents”</a:t>
            </a:r>
            <a:endParaRPr lang="en-US" dirty="0"/>
          </a:p>
        </p:txBody>
      </p:sp>
      <p:sp>
        <p:nvSpPr>
          <p:cNvPr id="4" name="Slide Number Placeholder 3"/>
          <p:cNvSpPr>
            <a:spLocks noGrp="1"/>
          </p:cNvSpPr>
          <p:nvPr>
            <p:ph type="sldNum" sz="quarter" idx="12"/>
          </p:nvPr>
        </p:nvSpPr>
        <p:spPr/>
        <p:txBody>
          <a:bodyPr/>
          <a:lstStyle/>
          <a:p>
            <a:fld id="{0DB00954-739D-4DE9-90DF-A167A549D968}" type="slidenum">
              <a:rPr lang="en-US" smtClean="0"/>
              <a:pPr/>
              <a:t>24</a:t>
            </a:fld>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098" y="1856616"/>
            <a:ext cx="3364001" cy="40239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648528" y="3323628"/>
            <a:ext cx="889987" cy="369332"/>
          </a:xfrm>
          <a:prstGeom prst="rect">
            <a:avLst/>
          </a:prstGeom>
          <a:noFill/>
        </p:spPr>
        <p:txBody>
          <a:bodyPr wrap="none" rtlCol="0">
            <a:spAutoFit/>
          </a:bodyPr>
          <a:lstStyle/>
          <a:p>
            <a:r>
              <a:rPr lang="en-US" dirty="0" smtClean="0"/>
              <a:t>1000m</a:t>
            </a:r>
            <a:endParaRPr lang="en-US" dirty="0"/>
          </a:p>
        </p:txBody>
      </p:sp>
      <p:sp>
        <p:nvSpPr>
          <p:cNvPr id="12" name="TextBox 11"/>
          <p:cNvSpPr txBox="1"/>
          <p:nvPr/>
        </p:nvSpPr>
        <p:spPr>
          <a:xfrm rot="16200000">
            <a:off x="847095" y="4128937"/>
            <a:ext cx="889987" cy="369332"/>
          </a:xfrm>
          <a:prstGeom prst="rect">
            <a:avLst/>
          </a:prstGeom>
          <a:noFill/>
        </p:spPr>
        <p:txBody>
          <a:bodyPr wrap="none" rtlCol="0">
            <a:spAutoFit/>
          </a:bodyPr>
          <a:lstStyle/>
          <a:p>
            <a:r>
              <a:rPr lang="en-US" dirty="0" smtClean="0"/>
              <a:t>1000m</a:t>
            </a:r>
            <a:endParaRPr lang="en-US" dirty="0"/>
          </a:p>
        </p:txBody>
      </p:sp>
      <p:cxnSp>
        <p:nvCxnSpPr>
          <p:cNvPr id="17" name="Straight Connector 16"/>
          <p:cNvCxnSpPr/>
          <p:nvPr/>
        </p:nvCxnSpPr>
        <p:spPr bwMode="auto">
          <a:xfrm flipH="1" flipV="1">
            <a:off x="2732868" y="3692960"/>
            <a:ext cx="863700" cy="45314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9" name="Straight Connector 18"/>
          <p:cNvCxnSpPr/>
          <p:nvPr/>
        </p:nvCxnSpPr>
        <p:spPr bwMode="auto">
          <a:xfrm flipH="1">
            <a:off x="2732868" y="4241355"/>
            <a:ext cx="863700" cy="70771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 name="Rectangle 2"/>
          <p:cNvSpPr/>
          <p:nvPr/>
        </p:nvSpPr>
        <p:spPr>
          <a:xfrm>
            <a:off x="1476755" y="3692960"/>
            <a:ext cx="1256113" cy="1256113"/>
          </a:xfrm>
          <a:prstGeom prst="rect">
            <a:avLst/>
          </a:prstGeom>
          <a:solidFill>
            <a:schemeClr val="bg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6" name="Oval 15"/>
          <p:cNvSpPr/>
          <p:nvPr/>
        </p:nvSpPr>
        <p:spPr>
          <a:xfrm>
            <a:off x="1785257" y="3864437"/>
            <a:ext cx="97972" cy="97972"/>
          </a:xfrm>
          <a:prstGeom prst="ellipse">
            <a:avLst/>
          </a:prstGeom>
          <a:solidFill>
            <a:schemeClr val="accent1">
              <a:lumMod val="75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1" name="Oval 20"/>
          <p:cNvSpPr/>
          <p:nvPr/>
        </p:nvSpPr>
        <p:spPr>
          <a:xfrm>
            <a:off x="1763486" y="4278094"/>
            <a:ext cx="97972" cy="97972"/>
          </a:xfrm>
          <a:prstGeom prst="ellipse">
            <a:avLst/>
          </a:prstGeom>
          <a:solidFill>
            <a:schemeClr val="accent1">
              <a:lumMod val="75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2" name="Oval 21"/>
          <p:cNvSpPr/>
          <p:nvPr/>
        </p:nvSpPr>
        <p:spPr>
          <a:xfrm>
            <a:off x="2133600" y="3984179"/>
            <a:ext cx="97972" cy="97972"/>
          </a:xfrm>
          <a:prstGeom prst="ellipse">
            <a:avLst/>
          </a:prstGeom>
          <a:solidFill>
            <a:schemeClr val="accent1">
              <a:lumMod val="75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3" name="Oval 22"/>
          <p:cNvSpPr/>
          <p:nvPr/>
        </p:nvSpPr>
        <p:spPr>
          <a:xfrm>
            <a:off x="2144485" y="4604666"/>
            <a:ext cx="97972" cy="97972"/>
          </a:xfrm>
          <a:prstGeom prst="ellipse">
            <a:avLst/>
          </a:prstGeom>
          <a:solidFill>
            <a:schemeClr val="accent1">
              <a:lumMod val="75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4" name="Oval 23"/>
          <p:cNvSpPr/>
          <p:nvPr/>
        </p:nvSpPr>
        <p:spPr>
          <a:xfrm>
            <a:off x="2394857" y="4332522"/>
            <a:ext cx="97972" cy="97972"/>
          </a:xfrm>
          <a:prstGeom prst="ellipse">
            <a:avLst/>
          </a:prstGeom>
          <a:solidFill>
            <a:schemeClr val="accent1">
              <a:lumMod val="75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5" name="Oval 24"/>
          <p:cNvSpPr/>
          <p:nvPr/>
        </p:nvSpPr>
        <p:spPr>
          <a:xfrm>
            <a:off x="2547257" y="4626437"/>
            <a:ext cx="97972" cy="97972"/>
          </a:xfrm>
          <a:prstGeom prst="ellipse">
            <a:avLst/>
          </a:prstGeom>
          <a:solidFill>
            <a:schemeClr val="accent1">
              <a:lumMod val="75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cxnSp>
        <p:nvCxnSpPr>
          <p:cNvPr id="26" name="Straight Connector 25"/>
          <p:cNvCxnSpPr/>
          <p:nvPr/>
        </p:nvCxnSpPr>
        <p:spPr bwMode="auto">
          <a:xfrm>
            <a:off x="1665514" y="3875323"/>
            <a:ext cx="89262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8" name="Straight Connector 27"/>
          <p:cNvCxnSpPr/>
          <p:nvPr/>
        </p:nvCxnSpPr>
        <p:spPr bwMode="auto">
          <a:xfrm>
            <a:off x="1665510" y="4027723"/>
            <a:ext cx="89262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9" name="Straight Connector 28"/>
          <p:cNvCxnSpPr/>
          <p:nvPr/>
        </p:nvCxnSpPr>
        <p:spPr bwMode="auto">
          <a:xfrm>
            <a:off x="1665510" y="4180123"/>
            <a:ext cx="89262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1" name="Straight Connector 30"/>
          <p:cNvCxnSpPr/>
          <p:nvPr/>
        </p:nvCxnSpPr>
        <p:spPr bwMode="auto">
          <a:xfrm>
            <a:off x="1665510" y="4484923"/>
            <a:ext cx="89262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 name="Straight Connector 31"/>
          <p:cNvCxnSpPr/>
          <p:nvPr/>
        </p:nvCxnSpPr>
        <p:spPr bwMode="auto">
          <a:xfrm>
            <a:off x="1665510" y="4637323"/>
            <a:ext cx="89262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3" name="Straight Connector 32"/>
          <p:cNvCxnSpPr/>
          <p:nvPr/>
        </p:nvCxnSpPr>
        <p:spPr bwMode="auto">
          <a:xfrm>
            <a:off x="1665510" y="4789723"/>
            <a:ext cx="89262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4" name="Straight Connector 33"/>
          <p:cNvCxnSpPr/>
          <p:nvPr/>
        </p:nvCxnSpPr>
        <p:spPr bwMode="auto">
          <a:xfrm>
            <a:off x="1665510" y="4332523"/>
            <a:ext cx="89262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8" name="TextBox 37"/>
          <p:cNvSpPr txBox="1"/>
          <p:nvPr/>
        </p:nvSpPr>
        <p:spPr>
          <a:xfrm>
            <a:off x="1449888" y="5113747"/>
            <a:ext cx="1390124" cy="369332"/>
          </a:xfrm>
          <a:prstGeom prst="rect">
            <a:avLst/>
          </a:prstGeom>
          <a:noFill/>
        </p:spPr>
        <p:txBody>
          <a:bodyPr wrap="none" rtlCol="0">
            <a:spAutoFit/>
          </a:bodyPr>
          <a:lstStyle/>
          <a:p>
            <a:r>
              <a:rPr lang="en-US" dirty="0" smtClean="0"/>
              <a:t>“Document”</a:t>
            </a:r>
            <a:endParaRPr lang="en-US" dirty="0"/>
          </a:p>
        </p:txBody>
      </p:sp>
      <p:sp>
        <p:nvSpPr>
          <p:cNvPr id="27" name="TextBox 26"/>
          <p:cNvSpPr txBox="1"/>
          <p:nvPr/>
        </p:nvSpPr>
        <p:spPr>
          <a:xfrm>
            <a:off x="179689" y="2186750"/>
            <a:ext cx="3211135" cy="923330"/>
          </a:xfrm>
          <a:prstGeom prst="rect">
            <a:avLst/>
          </a:prstGeom>
          <a:noFill/>
        </p:spPr>
        <p:txBody>
          <a:bodyPr wrap="none" rtlCol="0">
            <a:spAutoFit/>
          </a:bodyPr>
          <a:lstStyle/>
          <a:p>
            <a:r>
              <a:rPr lang="en-US" dirty="0" smtClean="0"/>
              <a:t>Step 1:  Get tweets for today</a:t>
            </a:r>
          </a:p>
          <a:p>
            <a:r>
              <a:rPr lang="en-US" dirty="0" smtClean="0"/>
              <a:t>Step 2:  Partition into squares</a:t>
            </a:r>
          </a:p>
          <a:p>
            <a:r>
              <a:rPr lang="en-US" dirty="0" smtClean="0"/>
              <a:t>Step 3:  Concatenate text</a:t>
            </a:r>
            <a:endParaRPr lang="en-US" dirty="0"/>
          </a:p>
        </p:txBody>
      </p:sp>
    </p:spTree>
    <p:extLst>
      <p:ext uri="{BB962C8B-B14F-4D97-AF65-F5344CB8AC3E}">
        <p14:creationId xmlns:p14="http://schemas.microsoft.com/office/powerpoint/2010/main" val="14490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22" grpId="0" animBg="1"/>
      <p:bldP spid="23" grpId="0" animBg="1"/>
      <p:bldP spid="24" grpId="0" animBg="1"/>
      <p:bldP spid="25" grpId="0" animBg="1"/>
      <p:bldP spid="3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098" y="1856616"/>
            <a:ext cx="3364001" cy="40239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dirty="0" smtClean="0"/>
              <a:t>What are “Documents” about?</a:t>
            </a:r>
            <a:endParaRPr lang="en-US" dirty="0"/>
          </a:p>
        </p:txBody>
      </p:sp>
      <p:sp>
        <p:nvSpPr>
          <p:cNvPr id="6" name="Cloud Callout 5"/>
          <p:cNvSpPr/>
          <p:nvPr/>
        </p:nvSpPr>
        <p:spPr>
          <a:xfrm>
            <a:off x="63374" y="1847561"/>
            <a:ext cx="3086226" cy="2332664"/>
          </a:xfrm>
          <a:prstGeom prst="cloudCallout">
            <a:avLst>
              <a:gd name="adj1" fmla="val 64399"/>
              <a:gd name="adj2" fmla="val -28146"/>
            </a:avLst>
          </a:prstGeom>
          <a:solidFill>
            <a:schemeClr val="accent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Air travel:  0.73</a:t>
            </a:r>
            <a:endParaRPr lang="en-US" b="1" dirty="0"/>
          </a:p>
          <a:p>
            <a:pPr marL="0" marR="0" indent="0" algn="l" defTabSz="914400" rtl="0" eaLnBrk="0" fontAlgn="base" latinLnBrk="0" hangingPunct="0">
              <a:lnSpc>
                <a:spcPct val="100000"/>
              </a:lnSpc>
              <a:spcBef>
                <a:spcPct val="0"/>
              </a:spcBef>
              <a:spcAft>
                <a:spcPct val="0"/>
              </a:spcAft>
              <a:buClrTx/>
              <a:buSzTx/>
              <a:buFontTx/>
              <a:buNone/>
              <a:tabLst/>
            </a:pPr>
            <a:r>
              <a:rPr lang="en-US" b="1" dirty="0" smtClean="0"/>
              <a:t>Eating:       0.12</a:t>
            </a:r>
          </a:p>
          <a:p>
            <a:pPr marL="0" marR="0" indent="0" algn="l" defTabSz="914400" rtl="0" eaLnBrk="0" fontAlgn="base" latinLnBrk="0" hangingPunct="0">
              <a:lnSpc>
                <a:spcPct val="100000"/>
              </a:lnSpc>
              <a:spcBef>
                <a:spcPct val="0"/>
              </a:spcBef>
              <a:spcAft>
                <a:spcPct val="0"/>
              </a:spcAft>
              <a:buClrTx/>
              <a:buSzTx/>
              <a:buFontTx/>
              <a:buNone/>
              <a:tabLst/>
            </a:pPr>
            <a:r>
              <a:rPr lang="en-US" b="1" dirty="0" smtClean="0"/>
              <a:t>Drinking:   0.10</a:t>
            </a:r>
          </a:p>
          <a:p>
            <a:pPr marL="0" marR="0" indent="0" algn="l" defTabSz="914400" rtl="0" eaLnBrk="0" fontAlgn="base" latinLnBrk="0" hangingPunct="0">
              <a:lnSpc>
                <a:spcPct val="100000"/>
              </a:lnSpc>
              <a:spcBef>
                <a:spcPct val="0"/>
              </a:spcBef>
              <a:spcAft>
                <a:spcPct val="0"/>
              </a:spcAft>
              <a:buClrTx/>
              <a:buSzTx/>
              <a:buFontTx/>
              <a:buNone/>
              <a:tabLst/>
            </a:pPr>
            <a:r>
              <a:rPr lang="en-US" b="1" u="sng" dirty="0" smtClean="0"/>
              <a:t>Shopping</a:t>
            </a:r>
            <a:r>
              <a:rPr kumimoji="0" lang="en-US" sz="1800" b="1" i="0" u="sng" strike="noStrike" cap="none" normalizeH="0" baseline="0" dirty="0" smtClean="0">
                <a:ln>
                  <a:noFill/>
                </a:ln>
                <a:solidFill>
                  <a:schemeClr val="tx1"/>
                </a:solidFill>
                <a:effectLst/>
                <a:latin typeface="Arial" charset="0"/>
              </a:rPr>
              <a:t>: 0.05</a:t>
            </a:r>
          </a:p>
          <a:p>
            <a:pPr marL="0" marR="0" indent="0" algn="l" defTabSz="914400" rtl="0" eaLnBrk="0" fontAlgn="base" latinLnBrk="0" hangingPunct="0">
              <a:lnSpc>
                <a:spcPct val="100000"/>
              </a:lnSpc>
              <a:spcBef>
                <a:spcPct val="0"/>
              </a:spcBef>
              <a:spcAft>
                <a:spcPct val="0"/>
              </a:spcAft>
              <a:buClrTx/>
              <a:buSzTx/>
              <a:buFontTx/>
              <a:buNone/>
              <a:tabLst/>
            </a:pPr>
            <a:r>
              <a:rPr lang="en-US" b="1" dirty="0"/>
              <a:t> </a:t>
            </a:r>
            <a:r>
              <a:rPr lang="en-US" b="1" dirty="0" smtClean="0"/>
              <a:t>                  1.00</a:t>
            </a:r>
            <a:endParaRPr kumimoji="0" lang="en-US" sz="1800" b="1" i="0" strike="noStrike" cap="none" normalizeH="0" baseline="0" dirty="0" smtClean="0">
              <a:ln>
                <a:noFill/>
              </a:ln>
              <a:solidFill>
                <a:schemeClr val="tx1"/>
              </a:solidFill>
              <a:effectLst/>
            </a:endParaRPr>
          </a:p>
        </p:txBody>
      </p:sp>
      <p:sp>
        <p:nvSpPr>
          <p:cNvPr id="4" name="Slide Number Placeholder 3"/>
          <p:cNvSpPr>
            <a:spLocks noGrp="1"/>
          </p:cNvSpPr>
          <p:nvPr>
            <p:ph type="sldNum" sz="quarter" idx="12"/>
          </p:nvPr>
        </p:nvSpPr>
        <p:spPr/>
        <p:txBody>
          <a:bodyPr/>
          <a:lstStyle/>
          <a:p>
            <a:fld id="{0DB00954-739D-4DE9-90DF-A167A549D968}" type="slidenum">
              <a:rPr lang="en-US" smtClean="0"/>
              <a:pPr/>
              <a:t>25</a:t>
            </a:fld>
            <a:endParaRPr lang="en-US" dirty="0"/>
          </a:p>
        </p:txBody>
      </p:sp>
      <p:sp>
        <p:nvSpPr>
          <p:cNvPr id="7" name="Rectangle 6"/>
          <p:cNvSpPr/>
          <p:nvPr/>
        </p:nvSpPr>
        <p:spPr>
          <a:xfrm>
            <a:off x="3688878" y="2254968"/>
            <a:ext cx="90535" cy="99588"/>
          </a:xfrm>
          <a:prstGeom prst="rect">
            <a:avLst/>
          </a:prstGeom>
          <a:solidFill>
            <a:srgbClr val="FFFF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0" name="Rectangle 9"/>
          <p:cNvSpPr/>
          <p:nvPr/>
        </p:nvSpPr>
        <p:spPr>
          <a:xfrm>
            <a:off x="5866836" y="3199784"/>
            <a:ext cx="90535" cy="99588"/>
          </a:xfrm>
          <a:prstGeom prst="rect">
            <a:avLst/>
          </a:prstGeom>
          <a:solidFill>
            <a:srgbClr val="FFFF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0" name="Cloud Callout 19"/>
          <p:cNvSpPr/>
          <p:nvPr/>
        </p:nvSpPr>
        <p:spPr>
          <a:xfrm>
            <a:off x="5756602" y="3599034"/>
            <a:ext cx="3086226" cy="2332664"/>
          </a:xfrm>
          <a:prstGeom prst="cloudCallout">
            <a:avLst>
              <a:gd name="adj1" fmla="val -41770"/>
              <a:gd name="adj2" fmla="val -59879"/>
            </a:avLst>
          </a:prstGeom>
          <a:solidFill>
            <a:schemeClr val="accent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Air travel:  0.07</a:t>
            </a:r>
            <a:endParaRPr lang="en-US" b="1" dirty="0"/>
          </a:p>
          <a:p>
            <a:pPr marL="0" marR="0" indent="0" algn="l" defTabSz="914400" rtl="0" eaLnBrk="0" fontAlgn="base" latinLnBrk="0" hangingPunct="0">
              <a:lnSpc>
                <a:spcPct val="100000"/>
              </a:lnSpc>
              <a:spcBef>
                <a:spcPct val="0"/>
              </a:spcBef>
              <a:spcAft>
                <a:spcPct val="0"/>
              </a:spcAft>
              <a:buClrTx/>
              <a:buSzTx/>
              <a:buFontTx/>
              <a:buNone/>
              <a:tabLst/>
            </a:pPr>
            <a:r>
              <a:rPr lang="en-US" b="1" dirty="0" smtClean="0"/>
              <a:t>Eating:       0.43</a:t>
            </a:r>
          </a:p>
          <a:p>
            <a:pPr marL="0" marR="0" indent="0" algn="l" defTabSz="914400" rtl="0" eaLnBrk="0" fontAlgn="base" latinLnBrk="0" hangingPunct="0">
              <a:lnSpc>
                <a:spcPct val="100000"/>
              </a:lnSpc>
              <a:spcBef>
                <a:spcPct val="0"/>
              </a:spcBef>
              <a:spcAft>
                <a:spcPct val="0"/>
              </a:spcAft>
              <a:buClrTx/>
              <a:buSzTx/>
              <a:buFontTx/>
              <a:buNone/>
              <a:tabLst/>
            </a:pPr>
            <a:r>
              <a:rPr lang="en-US" b="1" dirty="0" smtClean="0"/>
              <a:t>Drinking:   0.37</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sng" strike="noStrike" cap="none" normalizeH="0" baseline="0" dirty="0" smtClean="0">
                <a:ln>
                  <a:noFill/>
                </a:ln>
                <a:solidFill>
                  <a:schemeClr val="tx1"/>
                </a:solidFill>
                <a:effectLst/>
                <a:latin typeface="Arial" charset="0"/>
              </a:rPr>
              <a:t>Shopping: 0.13</a:t>
            </a:r>
          </a:p>
          <a:p>
            <a:pPr marL="0" marR="0" indent="0" algn="l" defTabSz="914400" rtl="0" eaLnBrk="0" fontAlgn="base" latinLnBrk="0" hangingPunct="0">
              <a:lnSpc>
                <a:spcPct val="100000"/>
              </a:lnSpc>
              <a:spcBef>
                <a:spcPct val="0"/>
              </a:spcBef>
              <a:spcAft>
                <a:spcPct val="0"/>
              </a:spcAft>
              <a:buClrTx/>
              <a:buSzTx/>
              <a:buFontTx/>
              <a:buNone/>
              <a:tabLst/>
            </a:pPr>
            <a:r>
              <a:rPr lang="en-US" b="1" dirty="0"/>
              <a:t> </a:t>
            </a:r>
            <a:r>
              <a:rPr lang="en-US" b="1" dirty="0" smtClean="0"/>
              <a:t>                  1.00</a:t>
            </a:r>
            <a:endParaRPr kumimoji="0" lang="en-US" sz="1800" b="1" i="0"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40813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 as Leading Indicators</a:t>
            </a:r>
            <a:endParaRPr lang="en-US" dirty="0"/>
          </a:p>
        </p:txBody>
      </p:sp>
      <p:sp>
        <p:nvSpPr>
          <p:cNvPr id="4" name="Slide Number Placeholder 3"/>
          <p:cNvSpPr>
            <a:spLocks noGrp="1"/>
          </p:cNvSpPr>
          <p:nvPr>
            <p:ph type="sldNum" sz="quarter" idx="12"/>
          </p:nvPr>
        </p:nvSpPr>
        <p:spPr/>
        <p:txBody>
          <a:bodyPr/>
          <a:lstStyle/>
          <a:p>
            <a:fld id="{0DB00954-739D-4DE9-90DF-A167A549D968}" type="slidenum">
              <a:rPr lang="en-US" smtClean="0"/>
              <a:pPr/>
              <a:t>26</a:t>
            </a:fld>
            <a:endParaRPr 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919" y="1394112"/>
            <a:ext cx="3364001" cy="40239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Cloud Callout 5"/>
          <p:cNvSpPr/>
          <p:nvPr/>
        </p:nvSpPr>
        <p:spPr>
          <a:xfrm>
            <a:off x="4051606" y="1418826"/>
            <a:ext cx="4264491" cy="1285592"/>
          </a:xfrm>
          <a:prstGeom prst="cloudCallout">
            <a:avLst>
              <a:gd name="adj1" fmla="val -82152"/>
              <a:gd name="adj2" fmla="val 19629"/>
            </a:avLst>
          </a:prstGeom>
          <a:solidFill>
            <a:schemeClr val="accent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Party Preparation:  0.87</a:t>
            </a:r>
          </a:p>
          <a:p>
            <a:pPr marL="0" marR="0" indent="0" algn="l" defTabSz="914400" rtl="0" eaLnBrk="0" fontAlgn="base" latinLnBrk="0" hangingPunct="0">
              <a:lnSpc>
                <a:spcPct val="100000"/>
              </a:lnSpc>
              <a:spcBef>
                <a:spcPct val="0"/>
              </a:spcBef>
              <a:spcAft>
                <a:spcPct val="0"/>
              </a:spcAft>
              <a:buClrTx/>
              <a:buSzTx/>
              <a:buFontTx/>
              <a:buNone/>
              <a:tabLst/>
            </a:pPr>
            <a:r>
              <a:rPr lang="en-US" b="1" dirty="0" smtClean="0"/>
              <a:t>…</a:t>
            </a:r>
            <a:endParaRPr kumimoji="0" lang="en-US" sz="1800" b="1" i="0" u="none" strike="noStrike" cap="none" normalizeH="0" baseline="0" dirty="0" smtClean="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b="1" dirty="0" smtClean="0"/>
          </a:p>
        </p:txBody>
      </p:sp>
      <p:sp>
        <p:nvSpPr>
          <p:cNvPr id="7" name="Rectangle 6"/>
          <p:cNvSpPr/>
          <p:nvPr/>
        </p:nvSpPr>
        <p:spPr>
          <a:xfrm>
            <a:off x="2501948" y="2267724"/>
            <a:ext cx="90535" cy="99588"/>
          </a:xfrm>
          <a:prstGeom prst="rect">
            <a:avLst/>
          </a:prstGeom>
          <a:solidFill>
            <a:srgbClr val="FFFF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3" name="Down Arrow 12"/>
          <p:cNvSpPr/>
          <p:nvPr/>
        </p:nvSpPr>
        <p:spPr>
          <a:xfrm>
            <a:off x="8414950" y="2261287"/>
            <a:ext cx="559187" cy="3774649"/>
          </a:xfrm>
          <a:prstGeom prst="downArrow">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14" name="TextBox 13"/>
          <p:cNvSpPr txBox="1"/>
          <p:nvPr/>
        </p:nvSpPr>
        <p:spPr>
          <a:xfrm>
            <a:off x="8376451" y="1876849"/>
            <a:ext cx="689035" cy="369332"/>
          </a:xfrm>
          <a:prstGeom prst="rect">
            <a:avLst/>
          </a:prstGeom>
          <a:noFill/>
        </p:spPr>
        <p:txBody>
          <a:bodyPr wrap="none" rtlCol="0">
            <a:spAutoFit/>
          </a:bodyPr>
          <a:lstStyle/>
          <a:p>
            <a:r>
              <a:rPr lang="en-US" dirty="0" smtClean="0"/>
              <a:t>Time</a:t>
            </a:r>
            <a:endParaRPr lang="en-US" dirty="0"/>
          </a:p>
        </p:txBody>
      </p:sp>
      <p:cxnSp>
        <p:nvCxnSpPr>
          <p:cNvPr id="16" name="Straight Connector 15"/>
          <p:cNvCxnSpPr/>
          <p:nvPr/>
        </p:nvCxnSpPr>
        <p:spPr bwMode="auto">
          <a:xfrm flipH="1">
            <a:off x="6573794" y="2766715"/>
            <a:ext cx="226128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7" name="TextBox 16"/>
          <p:cNvSpPr txBox="1"/>
          <p:nvPr/>
        </p:nvSpPr>
        <p:spPr>
          <a:xfrm>
            <a:off x="6618765" y="2841711"/>
            <a:ext cx="1146468" cy="369332"/>
          </a:xfrm>
          <a:prstGeom prst="rect">
            <a:avLst/>
          </a:prstGeom>
          <a:noFill/>
        </p:spPr>
        <p:txBody>
          <a:bodyPr wrap="none" rtlCol="0">
            <a:spAutoFit/>
          </a:bodyPr>
          <a:lstStyle/>
          <a:p>
            <a:r>
              <a:rPr lang="en-US" dirty="0" smtClean="0"/>
              <a:t>Thursday</a:t>
            </a:r>
            <a:endParaRPr lang="en-US" dirty="0"/>
          </a:p>
        </p:txBody>
      </p:sp>
      <p:cxnSp>
        <p:nvCxnSpPr>
          <p:cNvPr id="19" name="Straight Connector 18"/>
          <p:cNvCxnSpPr/>
          <p:nvPr/>
        </p:nvCxnSpPr>
        <p:spPr bwMode="auto">
          <a:xfrm flipH="1">
            <a:off x="6574655" y="3869986"/>
            <a:ext cx="226128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 name="TextBox 19"/>
          <p:cNvSpPr txBox="1"/>
          <p:nvPr/>
        </p:nvSpPr>
        <p:spPr>
          <a:xfrm>
            <a:off x="6619626" y="3944982"/>
            <a:ext cx="825867" cy="369332"/>
          </a:xfrm>
          <a:prstGeom prst="rect">
            <a:avLst/>
          </a:prstGeom>
          <a:noFill/>
        </p:spPr>
        <p:txBody>
          <a:bodyPr wrap="none" rtlCol="0">
            <a:spAutoFit/>
          </a:bodyPr>
          <a:lstStyle/>
          <a:p>
            <a:r>
              <a:rPr lang="en-US" dirty="0" smtClean="0"/>
              <a:t>Friday</a:t>
            </a:r>
            <a:endParaRPr lang="en-US" dirty="0"/>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8905" y="3289904"/>
            <a:ext cx="2060399" cy="1160163"/>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15037" y="4138220"/>
            <a:ext cx="1210351" cy="681521"/>
          </a:xfrm>
          <a:prstGeom prst="rect">
            <a:avLst/>
          </a:prstGeom>
        </p:spPr>
      </p:pic>
      <p:sp>
        <p:nvSpPr>
          <p:cNvPr id="18" name="TextBox 17"/>
          <p:cNvSpPr txBox="1"/>
          <p:nvPr/>
        </p:nvSpPr>
        <p:spPr>
          <a:xfrm>
            <a:off x="3012336" y="5686331"/>
            <a:ext cx="3031599" cy="646331"/>
          </a:xfrm>
          <a:prstGeom prst="rect">
            <a:avLst/>
          </a:prstGeom>
          <a:noFill/>
        </p:spPr>
        <p:txBody>
          <a:bodyPr wrap="none" rtlCol="0">
            <a:spAutoFit/>
          </a:bodyPr>
          <a:lstStyle/>
          <a:p>
            <a:r>
              <a:rPr lang="en-US" dirty="0" smtClean="0"/>
              <a:t>How do we define topics?</a:t>
            </a:r>
          </a:p>
          <a:p>
            <a:r>
              <a:rPr lang="en-US" dirty="0" smtClean="0"/>
              <a:t>How do we assign weights?</a:t>
            </a:r>
          </a:p>
        </p:txBody>
      </p:sp>
    </p:spTree>
    <p:extLst>
      <p:ext uri="{BB962C8B-B14F-4D97-AF65-F5344CB8AC3E}">
        <p14:creationId xmlns:p14="http://schemas.microsoft.com/office/powerpoint/2010/main" val="225952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Magic:  Latent </a:t>
            </a:r>
            <a:r>
              <a:rPr lang="en-US" dirty="0" err="1" smtClean="0"/>
              <a:t>Dirichlet</a:t>
            </a:r>
            <a:r>
              <a:rPr lang="en-US" dirty="0" smtClean="0"/>
              <a:t> Allocation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0631" y="2332459"/>
            <a:ext cx="1794854" cy="1802033"/>
          </a:xfrm>
        </p:spPr>
      </p:pic>
      <p:sp>
        <p:nvSpPr>
          <p:cNvPr id="4" name="Slide Number Placeholder 3"/>
          <p:cNvSpPr>
            <a:spLocks noGrp="1"/>
          </p:cNvSpPr>
          <p:nvPr>
            <p:ph type="sldNum" sz="quarter" idx="12"/>
          </p:nvPr>
        </p:nvSpPr>
        <p:spPr/>
        <p:txBody>
          <a:bodyPr/>
          <a:lstStyle/>
          <a:p>
            <a:fld id="{0DB00954-739D-4DE9-90DF-A167A549D968}" type="slidenum">
              <a:rPr lang="en-US" smtClean="0"/>
              <a:pPr/>
              <a:t>27</a:t>
            </a:fld>
            <a:endParaRPr lang="en-US" dirty="0"/>
          </a:p>
        </p:txBody>
      </p:sp>
      <p:sp>
        <p:nvSpPr>
          <p:cNvPr id="12" name="Rectangle 11"/>
          <p:cNvSpPr/>
          <p:nvPr/>
        </p:nvSpPr>
        <p:spPr>
          <a:xfrm>
            <a:off x="1394757" y="4925580"/>
            <a:ext cx="6195840" cy="923330"/>
          </a:xfrm>
          <a:prstGeom prst="rect">
            <a:avLst/>
          </a:prstGeom>
        </p:spPr>
        <p:txBody>
          <a:bodyPr wrap="square">
            <a:spAutoFit/>
          </a:bodyPr>
          <a:lstStyle/>
          <a:p>
            <a:pPr marL="742950" lvl="1" indent="-285750">
              <a:buFont typeface="Arial" panose="020B0604020202020204" pitchFamily="34" charset="0"/>
              <a:buChar char="•"/>
            </a:pPr>
            <a:r>
              <a:rPr lang="en-US" dirty="0"/>
              <a:t>No manual analysis of tweets</a:t>
            </a:r>
          </a:p>
          <a:p>
            <a:pPr marL="742950" lvl="1" indent="-285750">
              <a:buFont typeface="Arial" panose="020B0604020202020204" pitchFamily="34" charset="0"/>
              <a:buChar char="•"/>
            </a:pPr>
            <a:r>
              <a:rPr lang="en-US" dirty="0"/>
              <a:t>No preconceived notions </a:t>
            </a:r>
            <a:r>
              <a:rPr lang="en-US" dirty="0" smtClean="0"/>
              <a:t>of what topics are present</a:t>
            </a:r>
          </a:p>
          <a:p>
            <a:pPr marL="742950" lvl="1" indent="-285750">
              <a:buFont typeface="Arial" panose="020B0604020202020204" pitchFamily="34" charset="0"/>
              <a:buChar char="•"/>
            </a:pPr>
            <a:r>
              <a:rPr lang="en-US" dirty="0" smtClean="0"/>
              <a:t>Many free implementations</a:t>
            </a:r>
            <a:endParaRPr lang="en-US" dirty="0"/>
          </a:p>
        </p:txBody>
      </p:sp>
      <p:sp>
        <p:nvSpPr>
          <p:cNvPr id="13" name="TextBox 12"/>
          <p:cNvSpPr txBox="1"/>
          <p:nvPr/>
        </p:nvSpPr>
        <p:spPr>
          <a:xfrm>
            <a:off x="3366201" y="4199210"/>
            <a:ext cx="1928733" cy="369332"/>
          </a:xfrm>
          <a:prstGeom prst="rect">
            <a:avLst/>
          </a:prstGeom>
          <a:noFill/>
        </p:spPr>
        <p:txBody>
          <a:bodyPr wrap="none" rtlCol="0">
            <a:spAutoFit/>
          </a:bodyPr>
          <a:lstStyle/>
          <a:p>
            <a:r>
              <a:rPr lang="en-US" dirty="0" smtClean="0"/>
              <a:t>(</a:t>
            </a:r>
            <a:r>
              <a:rPr lang="en-US" dirty="0" err="1" smtClean="0"/>
              <a:t>Blei</a:t>
            </a:r>
            <a:r>
              <a:rPr lang="en-US" dirty="0" smtClean="0"/>
              <a:t> et al., 2003)</a:t>
            </a:r>
            <a:endParaRPr lang="en-US" dirty="0"/>
          </a:p>
        </p:txBody>
      </p:sp>
      <p:sp>
        <p:nvSpPr>
          <p:cNvPr id="32" name="TextBox 31"/>
          <p:cNvSpPr txBox="1"/>
          <p:nvPr/>
        </p:nvSpPr>
        <p:spPr>
          <a:xfrm>
            <a:off x="273662" y="1458264"/>
            <a:ext cx="2531462" cy="2862322"/>
          </a:xfrm>
          <a:prstGeom prst="rect">
            <a:avLst/>
          </a:prstGeom>
          <a:noFill/>
        </p:spPr>
        <p:txBody>
          <a:bodyPr wrap="none" rtlCol="0">
            <a:spAutoFit/>
          </a:bodyPr>
          <a:lstStyle/>
          <a:p>
            <a:pPr algn="ctr"/>
            <a:r>
              <a:rPr lang="en-US" dirty="0" smtClean="0"/>
              <a:t>Inputs</a:t>
            </a:r>
          </a:p>
          <a:p>
            <a:pPr marL="342900" indent="-342900">
              <a:buFont typeface="+mj-lt"/>
              <a:buAutoNum type="arabicPeriod"/>
            </a:pPr>
            <a:r>
              <a:rPr lang="en-US" dirty="0" smtClean="0"/>
              <a:t>All “documents”</a:t>
            </a:r>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r>
              <a:rPr lang="en-US" dirty="0" smtClean="0"/>
              <a:t># of topics to detect</a:t>
            </a:r>
            <a:endParaRPr lang="en-US" dirty="0"/>
          </a:p>
        </p:txBody>
      </p:sp>
      <p:grpSp>
        <p:nvGrpSpPr>
          <p:cNvPr id="52" name="Group 51"/>
          <p:cNvGrpSpPr/>
          <p:nvPr/>
        </p:nvGrpSpPr>
        <p:grpSpPr>
          <a:xfrm>
            <a:off x="930314" y="2176601"/>
            <a:ext cx="406374" cy="406374"/>
            <a:chOff x="2248254" y="2795225"/>
            <a:chExt cx="406374" cy="406374"/>
          </a:xfrm>
        </p:grpSpPr>
        <p:sp>
          <p:nvSpPr>
            <p:cNvPr id="11" name="Rectangle 10"/>
            <p:cNvSpPr/>
            <p:nvPr/>
          </p:nvSpPr>
          <p:spPr>
            <a:xfrm>
              <a:off x="2248254" y="2795225"/>
              <a:ext cx="406374" cy="406374"/>
            </a:xfrm>
            <a:prstGeom prst="rect">
              <a:avLst/>
            </a:prstGeom>
            <a:solidFill>
              <a:schemeClr val="bg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cxnSp>
          <p:nvCxnSpPr>
            <p:cNvPr id="48" name="Straight Connector 47"/>
            <p:cNvCxnSpPr/>
            <p:nvPr/>
          </p:nvCxnSpPr>
          <p:spPr bwMode="auto">
            <a:xfrm>
              <a:off x="2351314" y="2905045"/>
              <a:ext cx="20682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9" name="Straight Connector 48"/>
            <p:cNvCxnSpPr/>
            <p:nvPr/>
          </p:nvCxnSpPr>
          <p:spPr bwMode="auto">
            <a:xfrm>
              <a:off x="2348026" y="2996971"/>
              <a:ext cx="20682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0" name="Straight Connector 49"/>
            <p:cNvCxnSpPr/>
            <p:nvPr/>
          </p:nvCxnSpPr>
          <p:spPr bwMode="auto">
            <a:xfrm>
              <a:off x="2353468" y="3094715"/>
              <a:ext cx="20682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53" name="Group 52"/>
          <p:cNvGrpSpPr/>
          <p:nvPr/>
        </p:nvGrpSpPr>
        <p:grpSpPr>
          <a:xfrm>
            <a:off x="1082714" y="2329001"/>
            <a:ext cx="406374" cy="406374"/>
            <a:chOff x="2248254" y="2795225"/>
            <a:chExt cx="406374" cy="406374"/>
          </a:xfrm>
        </p:grpSpPr>
        <p:sp>
          <p:nvSpPr>
            <p:cNvPr id="54" name="Rectangle 53"/>
            <p:cNvSpPr/>
            <p:nvPr/>
          </p:nvSpPr>
          <p:spPr>
            <a:xfrm>
              <a:off x="2248254" y="2795225"/>
              <a:ext cx="406374" cy="406374"/>
            </a:xfrm>
            <a:prstGeom prst="rect">
              <a:avLst/>
            </a:prstGeom>
            <a:solidFill>
              <a:schemeClr val="bg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cxnSp>
          <p:nvCxnSpPr>
            <p:cNvPr id="55" name="Straight Connector 54"/>
            <p:cNvCxnSpPr/>
            <p:nvPr/>
          </p:nvCxnSpPr>
          <p:spPr bwMode="auto">
            <a:xfrm>
              <a:off x="2351314" y="2905045"/>
              <a:ext cx="20682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6" name="Straight Connector 55"/>
            <p:cNvCxnSpPr/>
            <p:nvPr/>
          </p:nvCxnSpPr>
          <p:spPr bwMode="auto">
            <a:xfrm>
              <a:off x="2348026" y="2996971"/>
              <a:ext cx="20682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7" name="Straight Connector 56"/>
            <p:cNvCxnSpPr/>
            <p:nvPr/>
          </p:nvCxnSpPr>
          <p:spPr bwMode="auto">
            <a:xfrm>
              <a:off x="2353468" y="3094715"/>
              <a:ext cx="20682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58" name="Group 57"/>
          <p:cNvGrpSpPr/>
          <p:nvPr/>
        </p:nvGrpSpPr>
        <p:grpSpPr>
          <a:xfrm>
            <a:off x="1235114" y="2481401"/>
            <a:ext cx="406374" cy="406374"/>
            <a:chOff x="2248254" y="2795225"/>
            <a:chExt cx="406374" cy="406374"/>
          </a:xfrm>
        </p:grpSpPr>
        <p:sp>
          <p:nvSpPr>
            <p:cNvPr id="59" name="Rectangle 58"/>
            <p:cNvSpPr/>
            <p:nvPr/>
          </p:nvSpPr>
          <p:spPr>
            <a:xfrm>
              <a:off x="2248254" y="2795225"/>
              <a:ext cx="406374" cy="406374"/>
            </a:xfrm>
            <a:prstGeom prst="rect">
              <a:avLst/>
            </a:prstGeom>
            <a:solidFill>
              <a:schemeClr val="bg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cxnSp>
          <p:nvCxnSpPr>
            <p:cNvPr id="60" name="Straight Connector 59"/>
            <p:cNvCxnSpPr/>
            <p:nvPr/>
          </p:nvCxnSpPr>
          <p:spPr bwMode="auto">
            <a:xfrm>
              <a:off x="2351314" y="2905045"/>
              <a:ext cx="20682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1" name="Straight Connector 60"/>
            <p:cNvCxnSpPr/>
            <p:nvPr/>
          </p:nvCxnSpPr>
          <p:spPr bwMode="auto">
            <a:xfrm>
              <a:off x="2348026" y="2996971"/>
              <a:ext cx="20682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2" name="Straight Connector 61"/>
            <p:cNvCxnSpPr/>
            <p:nvPr/>
          </p:nvCxnSpPr>
          <p:spPr bwMode="auto">
            <a:xfrm>
              <a:off x="2353468" y="3094715"/>
              <a:ext cx="20682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63" name="Group 62"/>
          <p:cNvGrpSpPr/>
          <p:nvPr/>
        </p:nvGrpSpPr>
        <p:grpSpPr>
          <a:xfrm>
            <a:off x="1387514" y="2633801"/>
            <a:ext cx="406374" cy="406374"/>
            <a:chOff x="2248254" y="2795225"/>
            <a:chExt cx="406374" cy="406374"/>
          </a:xfrm>
        </p:grpSpPr>
        <p:sp>
          <p:nvSpPr>
            <p:cNvPr id="64" name="Rectangle 63"/>
            <p:cNvSpPr/>
            <p:nvPr/>
          </p:nvSpPr>
          <p:spPr>
            <a:xfrm>
              <a:off x="2248254" y="2795225"/>
              <a:ext cx="406374" cy="406374"/>
            </a:xfrm>
            <a:prstGeom prst="rect">
              <a:avLst/>
            </a:prstGeom>
            <a:solidFill>
              <a:schemeClr val="bg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cxnSp>
          <p:nvCxnSpPr>
            <p:cNvPr id="65" name="Straight Connector 64"/>
            <p:cNvCxnSpPr/>
            <p:nvPr/>
          </p:nvCxnSpPr>
          <p:spPr bwMode="auto">
            <a:xfrm>
              <a:off x="2351314" y="2905045"/>
              <a:ext cx="20682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6" name="Straight Connector 65"/>
            <p:cNvCxnSpPr/>
            <p:nvPr/>
          </p:nvCxnSpPr>
          <p:spPr bwMode="auto">
            <a:xfrm>
              <a:off x="2348026" y="2996971"/>
              <a:ext cx="20682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7" name="Straight Connector 66"/>
            <p:cNvCxnSpPr/>
            <p:nvPr/>
          </p:nvCxnSpPr>
          <p:spPr bwMode="auto">
            <a:xfrm>
              <a:off x="2353468" y="3094715"/>
              <a:ext cx="20682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68" name="Group 67"/>
          <p:cNvGrpSpPr/>
          <p:nvPr/>
        </p:nvGrpSpPr>
        <p:grpSpPr>
          <a:xfrm>
            <a:off x="1539914" y="2786201"/>
            <a:ext cx="406374" cy="406374"/>
            <a:chOff x="2248254" y="2795225"/>
            <a:chExt cx="406374" cy="406374"/>
          </a:xfrm>
        </p:grpSpPr>
        <p:sp>
          <p:nvSpPr>
            <p:cNvPr id="69" name="Rectangle 68"/>
            <p:cNvSpPr/>
            <p:nvPr/>
          </p:nvSpPr>
          <p:spPr>
            <a:xfrm>
              <a:off x="2248254" y="2795225"/>
              <a:ext cx="406374" cy="406374"/>
            </a:xfrm>
            <a:prstGeom prst="rect">
              <a:avLst/>
            </a:prstGeom>
            <a:solidFill>
              <a:schemeClr val="bg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cxnSp>
          <p:nvCxnSpPr>
            <p:cNvPr id="70" name="Straight Connector 69"/>
            <p:cNvCxnSpPr/>
            <p:nvPr/>
          </p:nvCxnSpPr>
          <p:spPr bwMode="auto">
            <a:xfrm>
              <a:off x="2351314" y="2905045"/>
              <a:ext cx="20682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1" name="Straight Connector 70"/>
            <p:cNvCxnSpPr/>
            <p:nvPr/>
          </p:nvCxnSpPr>
          <p:spPr bwMode="auto">
            <a:xfrm>
              <a:off x="2348026" y="2996971"/>
              <a:ext cx="20682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2" name="Straight Connector 71"/>
            <p:cNvCxnSpPr/>
            <p:nvPr/>
          </p:nvCxnSpPr>
          <p:spPr bwMode="auto">
            <a:xfrm>
              <a:off x="2353468" y="3094715"/>
              <a:ext cx="20682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73" name="Group 72"/>
          <p:cNvGrpSpPr/>
          <p:nvPr/>
        </p:nvGrpSpPr>
        <p:grpSpPr>
          <a:xfrm>
            <a:off x="1692314" y="2938601"/>
            <a:ext cx="406374" cy="406374"/>
            <a:chOff x="2248254" y="2795225"/>
            <a:chExt cx="406374" cy="406374"/>
          </a:xfrm>
        </p:grpSpPr>
        <p:sp>
          <p:nvSpPr>
            <p:cNvPr id="74" name="Rectangle 73"/>
            <p:cNvSpPr/>
            <p:nvPr/>
          </p:nvSpPr>
          <p:spPr>
            <a:xfrm>
              <a:off x="2248254" y="2795225"/>
              <a:ext cx="406374" cy="406374"/>
            </a:xfrm>
            <a:prstGeom prst="rect">
              <a:avLst/>
            </a:prstGeom>
            <a:solidFill>
              <a:schemeClr val="bg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cxnSp>
          <p:nvCxnSpPr>
            <p:cNvPr id="75" name="Straight Connector 74"/>
            <p:cNvCxnSpPr/>
            <p:nvPr/>
          </p:nvCxnSpPr>
          <p:spPr bwMode="auto">
            <a:xfrm>
              <a:off x="2351314" y="2905045"/>
              <a:ext cx="20682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6" name="Straight Connector 75"/>
            <p:cNvCxnSpPr/>
            <p:nvPr/>
          </p:nvCxnSpPr>
          <p:spPr bwMode="auto">
            <a:xfrm>
              <a:off x="2348026" y="2996971"/>
              <a:ext cx="20682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7" name="Straight Connector 76"/>
            <p:cNvCxnSpPr/>
            <p:nvPr/>
          </p:nvCxnSpPr>
          <p:spPr bwMode="auto">
            <a:xfrm>
              <a:off x="2353468" y="3094715"/>
              <a:ext cx="20682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78" name="Group 77"/>
          <p:cNvGrpSpPr/>
          <p:nvPr/>
        </p:nvGrpSpPr>
        <p:grpSpPr>
          <a:xfrm>
            <a:off x="1844714" y="3091001"/>
            <a:ext cx="406374" cy="406374"/>
            <a:chOff x="2248254" y="2795225"/>
            <a:chExt cx="406374" cy="406374"/>
          </a:xfrm>
        </p:grpSpPr>
        <p:sp>
          <p:nvSpPr>
            <p:cNvPr id="79" name="Rectangle 78"/>
            <p:cNvSpPr/>
            <p:nvPr/>
          </p:nvSpPr>
          <p:spPr>
            <a:xfrm>
              <a:off x="2248254" y="2795225"/>
              <a:ext cx="406374" cy="406374"/>
            </a:xfrm>
            <a:prstGeom prst="rect">
              <a:avLst/>
            </a:prstGeom>
            <a:solidFill>
              <a:schemeClr val="bg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cxnSp>
          <p:nvCxnSpPr>
            <p:cNvPr id="80" name="Straight Connector 79"/>
            <p:cNvCxnSpPr/>
            <p:nvPr/>
          </p:nvCxnSpPr>
          <p:spPr bwMode="auto">
            <a:xfrm>
              <a:off x="2351314" y="2905045"/>
              <a:ext cx="20682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1" name="Straight Connector 80"/>
            <p:cNvCxnSpPr/>
            <p:nvPr/>
          </p:nvCxnSpPr>
          <p:spPr bwMode="auto">
            <a:xfrm>
              <a:off x="2348026" y="2996971"/>
              <a:ext cx="20682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2" name="Straight Connector 81"/>
            <p:cNvCxnSpPr/>
            <p:nvPr/>
          </p:nvCxnSpPr>
          <p:spPr bwMode="auto">
            <a:xfrm>
              <a:off x="2353468" y="3094715"/>
              <a:ext cx="20682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83" name="Group 82"/>
          <p:cNvGrpSpPr/>
          <p:nvPr/>
        </p:nvGrpSpPr>
        <p:grpSpPr>
          <a:xfrm>
            <a:off x="1997114" y="3243401"/>
            <a:ext cx="406374" cy="406374"/>
            <a:chOff x="2248254" y="2795225"/>
            <a:chExt cx="406374" cy="406374"/>
          </a:xfrm>
        </p:grpSpPr>
        <p:sp>
          <p:nvSpPr>
            <p:cNvPr id="84" name="Rectangle 83"/>
            <p:cNvSpPr/>
            <p:nvPr/>
          </p:nvSpPr>
          <p:spPr>
            <a:xfrm>
              <a:off x="2248254" y="2795225"/>
              <a:ext cx="406374" cy="406374"/>
            </a:xfrm>
            <a:prstGeom prst="rect">
              <a:avLst/>
            </a:prstGeom>
            <a:solidFill>
              <a:schemeClr val="bg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cxnSp>
          <p:nvCxnSpPr>
            <p:cNvPr id="85" name="Straight Connector 84"/>
            <p:cNvCxnSpPr/>
            <p:nvPr/>
          </p:nvCxnSpPr>
          <p:spPr bwMode="auto">
            <a:xfrm>
              <a:off x="2351314" y="2905045"/>
              <a:ext cx="20682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6" name="Straight Connector 85"/>
            <p:cNvCxnSpPr/>
            <p:nvPr/>
          </p:nvCxnSpPr>
          <p:spPr bwMode="auto">
            <a:xfrm>
              <a:off x="2348026" y="2996971"/>
              <a:ext cx="20682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7" name="Straight Connector 86"/>
            <p:cNvCxnSpPr/>
            <p:nvPr/>
          </p:nvCxnSpPr>
          <p:spPr bwMode="auto">
            <a:xfrm>
              <a:off x="2353468" y="3094715"/>
              <a:ext cx="20682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pic>
        <p:nvPicPr>
          <p:cNvPr id="90" name="Picture 8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2375" y="2597160"/>
            <a:ext cx="2984621" cy="1390070"/>
          </a:xfrm>
          <a:prstGeom prst="rect">
            <a:avLst/>
          </a:prstGeom>
        </p:spPr>
      </p:pic>
      <p:sp>
        <p:nvSpPr>
          <p:cNvPr id="91" name="Right Arrow 90"/>
          <p:cNvSpPr/>
          <p:nvPr/>
        </p:nvSpPr>
        <p:spPr>
          <a:xfrm>
            <a:off x="2667423" y="2928676"/>
            <a:ext cx="501035" cy="351210"/>
          </a:xfrm>
          <a:prstGeom prst="rightArrow">
            <a:avLst/>
          </a:prstGeom>
          <a:solidFill>
            <a:srgbClr val="99CCFF"/>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92" name="Right Arrow 91"/>
          <p:cNvSpPr/>
          <p:nvPr/>
        </p:nvSpPr>
        <p:spPr>
          <a:xfrm>
            <a:off x="5390014" y="2942741"/>
            <a:ext cx="501035" cy="351210"/>
          </a:xfrm>
          <a:prstGeom prst="rightArrow">
            <a:avLst/>
          </a:prstGeom>
          <a:solidFill>
            <a:srgbClr val="99CCFF"/>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93" name="TextBox 92"/>
          <p:cNvSpPr txBox="1"/>
          <p:nvPr/>
        </p:nvSpPr>
        <p:spPr>
          <a:xfrm>
            <a:off x="3995058" y="1981200"/>
            <a:ext cx="633507" cy="369332"/>
          </a:xfrm>
          <a:prstGeom prst="rect">
            <a:avLst/>
          </a:prstGeom>
          <a:noFill/>
        </p:spPr>
        <p:txBody>
          <a:bodyPr wrap="none" rtlCol="0">
            <a:spAutoFit/>
          </a:bodyPr>
          <a:lstStyle/>
          <a:p>
            <a:r>
              <a:rPr lang="en-US" dirty="0" smtClean="0"/>
              <a:t>LDA</a:t>
            </a:r>
            <a:endParaRPr lang="en-US" dirty="0"/>
          </a:p>
        </p:txBody>
      </p:sp>
    </p:spTree>
    <p:extLst>
      <p:ext uri="{BB962C8B-B14F-4D97-AF65-F5344CB8AC3E}">
        <p14:creationId xmlns:p14="http://schemas.microsoft.com/office/powerpoint/2010/main" val="134048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91" grpId="0" animBg="1"/>
      <p:bldP spid="92" grpId="0" animBg="1"/>
      <p:bldP spid="9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Documents and Settings\Administrator\Desktop\border.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89" y="1259011"/>
            <a:ext cx="3716841" cy="4526009"/>
          </a:xfrm>
          <a:prstGeom prst="rect">
            <a:avLst/>
          </a:prstGeom>
          <a:noFill/>
          <a:extLst>
            <a:ext uri="{909E8E84-426E-40dd-AFC4-6F175D3DCCD1}">
              <a14:hiddenFill xmlns="" xmlns:a14="http://schemas.microsoft.com/office/drawing/2010/main">
                <a:solidFill>
                  <a:srgbClr val="FFFFFF"/>
                </a:solidFill>
              </a14:hiddenFill>
            </a:ext>
          </a:extLst>
        </p:spPr>
      </p:pic>
      <p:pic>
        <p:nvPicPr>
          <p:cNvPr id="3075" name="Picture 3" descr="F:\Desktop\border.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90" y="1259923"/>
            <a:ext cx="3716840" cy="4524898"/>
          </a:xfrm>
          <a:prstGeom prst="rect">
            <a:avLst/>
          </a:prstGeom>
          <a:noFill/>
          <a:extLst>
            <a:ext uri="{909E8E84-426E-40dd-AFC4-6F175D3DCCD1}">
              <a14:hiddenFill xmlns=""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DB00954-739D-4DE9-90DF-A167A549D968}" type="slidenum">
              <a:rPr lang="en-US" smtClean="0"/>
              <a:pPr/>
              <a:t>28</a:t>
            </a:fld>
            <a:endParaRPr lang="en-US" dirty="0"/>
          </a:p>
        </p:txBody>
      </p:sp>
      <p:sp>
        <p:nvSpPr>
          <p:cNvPr id="6" name="TextBox 5"/>
          <p:cNvSpPr txBox="1"/>
          <p:nvPr/>
        </p:nvSpPr>
        <p:spPr>
          <a:xfrm>
            <a:off x="3945874" y="1281095"/>
            <a:ext cx="5165197" cy="4247317"/>
          </a:xfrm>
          <a:prstGeom prst="rect">
            <a:avLst/>
          </a:prstGeom>
          <a:noFill/>
        </p:spPr>
        <p:txBody>
          <a:bodyPr wrap="none" rtlCol="0">
            <a:spAutoFit/>
          </a:bodyPr>
          <a:lstStyle/>
          <a:p>
            <a:pPr marL="342900" indent="-342900">
              <a:buFont typeface="+mj-lt"/>
              <a:buAutoNum type="arabicPeriod"/>
            </a:pPr>
            <a:r>
              <a:rPr lang="en-US" dirty="0" smtClean="0"/>
              <a:t>Establish tweet window (January 1)</a:t>
            </a:r>
            <a:endParaRPr lang="en-US" dirty="0"/>
          </a:p>
          <a:p>
            <a:pPr marL="342900" indent="-342900">
              <a:buFont typeface="+mj-lt"/>
              <a:buAutoNum type="arabicPeriod"/>
            </a:pPr>
            <a:r>
              <a:rPr lang="en-US" dirty="0"/>
              <a:t>Compute topic </a:t>
            </a:r>
            <a:r>
              <a:rPr lang="en-US" dirty="0" smtClean="0"/>
              <a:t>weights for tweet “documents”</a:t>
            </a:r>
          </a:p>
          <a:p>
            <a:pPr marL="342900" indent="-342900">
              <a:buFont typeface="+mj-lt"/>
              <a:buAutoNum type="arabicPeriod"/>
            </a:pPr>
            <a:r>
              <a:rPr lang="en-US" dirty="0" smtClean="0"/>
              <a:t>Establish crime window (January 2)</a:t>
            </a:r>
          </a:p>
          <a:p>
            <a:pPr marL="342900" indent="-342900">
              <a:buFont typeface="+mj-lt"/>
              <a:buAutoNum type="arabicPeriod"/>
            </a:pPr>
            <a:r>
              <a:rPr lang="en-US" dirty="0"/>
              <a:t>Lay down </a:t>
            </a:r>
            <a:r>
              <a:rPr lang="en-US" dirty="0" smtClean="0"/>
              <a:t>SHOOTING points</a:t>
            </a:r>
          </a:p>
          <a:p>
            <a:pPr marL="342900" indent="-342900">
              <a:buFont typeface="+mj-lt"/>
              <a:buAutoNum type="arabicPeriod"/>
            </a:pPr>
            <a:r>
              <a:rPr lang="en-US" dirty="0"/>
              <a:t>Lay down </a:t>
            </a:r>
            <a:r>
              <a:rPr lang="en-US" dirty="0" smtClean="0"/>
              <a:t>non-crime points at 200m intervals</a:t>
            </a:r>
          </a:p>
          <a:p>
            <a:pPr marL="342900" indent="-342900">
              <a:buFont typeface="+mj-lt"/>
              <a:buAutoNum type="arabicPeriod"/>
            </a:pPr>
            <a:r>
              <a:rPr lang="en-US" dirty="0" smtClean="0"/>
              <a:t>Arrange training data</a:t>
            </a:r>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r>
              <a:rPr lang="en-US" dirty="0" smtClean="0"/>
              <a:t>Train binary classifier</a:t>
            </a:r>
            <a:endParaRPr lang="en-US" dirty="0"/>
          </a:p>
        </p:txBody>
      </p:sp>
      <p:sp>
        <p:nvSpPr>
          <p:cNvPr id="9" name="Oval 8"/>
          <p:cNvSpPr/>
          <p:nvPr/>
        </p:nvSpPr>
        <p:spPr>
          <a:xfrm>
            <a:off x="1811459" y="2058096"/>
            <a:ext cx="83133" cy="83133"/>
          </a:xfrm>
          <a:prstGeom prst="ellipse">
            <a:avLst/>
          </a:prstGeom>
          <a:solidFill>
            <a:srgbClr val="FF00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12" name="Oval 11"/>
          <p:cNvSpPr/>
          <p:nvPr/>
        </p:nvSpPr>
        <p:spPr>
          <a:xfrm>
            <a:off x="2878259" y="2785681"/>
            <a:ext cx="83133" cy="83133"/>
          </a:xfrm>
          <a:prstGeom prst="ellipse">
            <a:avLst/>
          </a:prstGeom>
          <a:solidFill>
            <a:srgbClr val="FF00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13" name="Oval 12"/>
          <p:cNvSpPr/>
          <p:nvPr/>
        </p:nvSpPr>
        <p:spPr>
          <a:xfrm>
            <a:off x="2529213" y="1989270"/>
            <a:ext cx="83133" cy="83133"/>
          </a:xfrm>
          <a:prstGeom prst="ellipse">
            <a:avLst/>
          </a:prstGeom>
          <a:solidFill>
            <a:srgbClr val="FF00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14" name="Oval 13"/>
          <p:cNvSpPr/>
          <p:nvPr/>
        </p:nvSpPr>
        <p:spPr>
          <a:xfrm>
            <a:off x="2657030" y="2515295"/>
            <a:ext cx="83133" cy="83133"/>
          </a:xfrm>
          <a:prstGeom prst="ellipse">
            <a:avLst/>
          </a:prstGeom>
          <a:solidFill>
            <a:srgbClr val="FF00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15" name="Oval 14"/>
          <p:cNvSpPr/>
          <p:nvPr/>
        </p:nvSpPr>
        <p:spPr>
          <a:xfrm>
            <a:off x="2789768" y="2952832"/>
            <a:ext cx="83133" cy="83133"/>
          </a:xfrm>
          <a:prstGeom prst="ellipse">
            <a:avLst/>
          </a:prstGeom>
          <a:solidFill>
            <a:srgbClr val="FF00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16" name="Oval 15"/>
          <p:cNvSpPr/>
          <p:nvPr/>
        </p:nvSpPr>
        <p:spPr>
          <a:xfrm>
            <a:off x="2765186" y="2775849"/>
            <a:ext cx="83133" cy="83133"/>
          </a:xfrm>
          <a:prstGeom prst="ellipse">
            <a:avLst/>
          </a:prstGeom>
          <a:solidFill>
            <a:srgbClr val="FF00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17" name="Oval 16"/>
          <p:cNvSpPr/>
          <p:nvPr/>
        </p:nvSpPr>
        <p:spPr>
          <a:xfrm>
            <a:off x="2947086" y="2864341"/>
            <a:ext cx="83133" cy="83133"/>
          </a:xfrm>
          <a:prstGeom prst="ellipse">
            <a:avLst/>
          </a:prstGeom>
          <a:solidFill>
            <a:srgbClr val="FF00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18" name="Oval 17"/>
          <p:cNvSpPr/>
          <p:nvPr/>
        </p:nvSpPr>
        <p:spPr>
          <a:xfrm>
            <a:off x="2932336" y="3095399"/>
            <a:ext cx="83133" cy="83133"/>
          </a:xfrm>
          <a:prstGeom prst="ellipse">
            <a:avLst/>
          </a:prstGeom>
          <a:solidFill>
            <a:srgbClr val="FF00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19" name="Oval 18"/>
          <p:cNvSpPr/>
          <p:nvPr/>
        </p:nvSpPr>
        <p:spPr>
          <a:xfrm>
            <a:off x="2484967" y="3582096"/>
            <a:ext cx="83133" cy="83133"/>
          </a:xfrm>
          <a:prstGeom prst="ellipse">
            <a:avLst/>
          </a:prstGeom>
          <a:solidFill>
            <a:srgbClr val="FF00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20" name="Oval 19"/>
          <p:cNvSpPr/>
          <p:nvPr/>
        </p:nvSpPr>
        <p:spPr>
          <a:xfrm>
            <a:off x="2720939" y="3822987"/>
            <a:ext cx="83133" cy="83133"/>
          </a:xfrm>
          <a:prstGeom prst="ellipse">
            <a:avLst/>
          </a:prstGeom>
          <a:solidFill>
            <a:srgbClr val="FF00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21" name="Oval 20"/>
          <p:cNvSpPr/>
          <p:nvPr/>
        </p:nvSpPr>
        <p:spPr>
          <a:xfrm>
            <a:off x="2303072" y="3995050"/>
            <a:ext cx="83133" cy="83133"/>
          </a:xfrm>
          <a:prstGeom prst="ellipse">
            <a:avLst/>
          </a:prstGeom>
          <a:solidFill>
            <a:srgbClr val="FF00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22" name="Oval 21"/>
          <p:cNvSpPr/>
          <p:nvPr/>
        </p:nvSpPr>
        <p:spPr>
          <a:xfrm>
            <a:off x="1986519" y="2515294"/>
            <a:ext cx="83133" cy="83133"/>
          </a:xfrm>
          <a:prstGeom prst="ellipse">
            <a:avLst/>
          </a:prstGeom>
          <a:solidFill>
            <a:srgbClr val="FF00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23" name="Oval 22"/>
          <p:cNvSpPr/>
          <p:nvPr/>
        </p:nvSpPr>
        <p:spPr>
          <a:xfrm>
            <a:off x="2030763" y="2731603"/>
            <a:ext cx="83133" cy="83133"/>
          </a:xfrm>
          <a:prstGeom prst="ellipse">
            <a:avLst/>
          </a:prstGeom>
          <a:solidFill>
            <a:srgbClr val="FF00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24" name="Oval 23"/>
          <p:cNvSpPr/>
          <p:nvPr/>
        </p:nvSpPr>
        <p:spPr>
          <a:xfrm>
            <a:off x="2214581" y="2603786"/>
            <a:ext cx="83133" cy="83133"/>
          </a:xfrm>
          <a:prstGeom prst="ellipse">
            <a:avLst/>
          </a:prstGeom>
          <a:solidFill>
            <a:srgbClr val="FF00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25" name="Oval 24"/>
          <p:cNvSpPr/>
          <p:nvPr/>
        </p:nvSpPr>
        <p:spPr>
          <a:xfrm>
            <a:off x="2804516" y="3134727"/>
            <a:ext cx="83133" cy="83133"/>
          </a:xfrm>
          <a:prstGeom prst="ellipse">
            <a:avLst/>
          </a:prstGeom>
          <a:solidFill>
            <a:srgbClr val="FF00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26" name="Oval 25"/>
          <p:cNvSpPr/>
          <p:nvPr/>
        </p:nvSpPr>
        <p:spPr>
          <a:xfrm>
            <a:off x="2214580" y="2815177"/>
            <a:ext cx="83133" cy="83133"/>
          </a:xfrm>
          <a:prstGeom prst="ellipse">
            <a:avLst/>
          </a:prstGeom>
          <a:solidFill>
            <a:srgbClr val="FF00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27" name="Oval 26"/>
          <p:cNvSpPr/>
          <p:nvPr/>
        </p:nvSpPr>
        <p:spPr>
          <a:xfrm>
            <a:off x="2165417" y="2426803"/>
            <a:ext cx="83133" cy="83133"/>
          </a:xfrm>
          <a:prstGeom prst="ellipse">
            <a:avLst/>
          </a:prstGeom>
          <a:solidFill>
            <a:srgbClr val="FF00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28" name="Oval 27"/>
          <p:cNvSpPr/>
          <p:nvPr/>
        </p:nvSpPr>
        <p:spPr>
          <a:xfrm>
            <a:off x="2484966" y="3822987"/>
            <a:ext cx="83133" cy="83133"/>
          </a:xfrm>
          <a:prstGeom prst="ellipse">
            <a:avLst/>
          </a:prstGeom>
          <a:solidFill>
            <a:srgbClr val="FF00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29" name="Oval 28"/>
          <p:cNvSpPr/>
          <p:nvPr/>
        </p:nvSpPr>
        <p:spPr>
          <a:xfrm>
            <a:off x="2612784" y="4039295"/>
            <a:ext cx="83133" cy="83133"/>
          </a:xfrm>
          <a:prstGeom prst="ellipse">
            <a:avLst/>
          </a:prstGeom>
          <a:solidFill>
            <a:srgbClr val="FF00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30" name="Oval 29"/>
          <p:cNvSpPr/>
          <p:nvPr/>
        </p:nvSpPr>
        <p:spPr>
          <a:xfrm>
            <a:off x="2848761" y="4127786"/>
            <a:ext cx="83133" cy="83133"/>
          </a:xfrm>
          <a:prstGeom prst="ellipse">
            <a:avLst/>
          </a:prstGeom>
          <a:solidFill>
            <a:srgbClr val="FF00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31" name="Oval 30"/>
          <p:cNvSpPr/>
          <p:nvPr/>
        </p:nvSpPr>
        <p:spPr>
          <a:xfrm>
            <a:off x="3414117" y="4634148"/>
            <a:ext cx="83133" cy="83133"/>
          </a:xfrm>
          <a:prstGeom prst="ellipse">
            <a:avLst/>
          </a:prstGeom>
          <a:solidFill>
            <a:srgbClr val="FF00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32" name="Oval 31"/>
          <p:cNvSpPr/>
          <p:nvPr/>
        </p:nvSpPr>
        <p:spPr>
          <a:xfrm>
            <a:off x="2484965" y="1571399"/>
            <a:ext cx="83133" cy="83133"/>
          </a:xfrm>
          <a:prstGeom prst="ellipse">
            <a:avLst/>
          </a:prstGeom>
          <a:solidFill>
            <a:srgbClr val="FF00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33" name="Oval 32"/>
          <p:cNvSpPr/>
          <p:nvPr/>
        </p:nvSpPr>
        <p:spPr>
          <a:xfrm>
            <a:off x="456765" y="1813584"/>
            <a:ext cx="83133" cy="83133"/>
          </a:xfrm>
          <a:prstGeom prst="ellipse">
            <a:avLst/>
          </a:prstGeom>
          <a:solidFill>
            <a:srgbClr val="FF00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34" name="Oval 33"/>
          <p:cNvSpPr/>
          <p:nvPr/>
        </p:nvSpPr>
        <p:spPr>
          <a:xfrm>
            <a:off x="3055241" y="4471915"/>
            <a:ext cx="83133" cy="83133"/>
          </a:xfrm>
          <a:prstGeom prst="ellipse">
            <a:avLst/>
          </a:prstGeom>
          <a:solidFill>
            <a:srgbClr val="FF00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41" name="Left Brace 40"/>
          <p:cNvSpPr/>
          <p:nvPr/>
        </p:nvSpPr>
        <p:spPr bwMode="auto">
          <a:xfrm rot="16200000">
            <a:off x="5841557" y="3672696"/>
            <a:ext cx="213651" cy="1853047"/>
          </a:xfrm>
          <a:prstGeom prst="lef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44" name="TextBox 43"/>
          <p:cNvSpPr txBox="1"/>
          <p:nvPr/>
        </p:nvSpPr>
        <p:spPr>
          <a:xfrm>
            <a:off x="4824689" y="4648285"/>
            <a:ext cx="3890809" cy="369332"/>
          </a:xfrm>
          <a:prstGeom prst="rect">
            <a:avLst/>
          </a:prstGeom>
          <a:noFill/>
        </p:spPr>
        <p:txBody>
          <a:bodyPr wrap="none" rtlCol="0">
            <a:spAutoFit/>
          </a:bodyPr>
          <a:lstStyle/>
          <a:p>
            <a:r>
              <a:rPr lang="en-US" dirty="0" smtClean="0"/>
              <a:t>Leading topic weights (independent)</a:t>
            </a:r>
            <a:endParaRPr lang="en-US" dirty="0"/>
          </a:p>
        </p:txBody>
      </p:sp>
      <p:pic>
        <p:nvPicPr>
          <p:cNvPr id="45" name="Picture 4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4119" y="3156760"/>
            <a:ext cx="2482558" cy="1361176"/>
          </a:xfrm>
          <a:prstGeom prst="rect">
            <a:avLst/>
          </a:prstGeom>
        </p:spPr>
      </p:pic>
      <p:sp>
        <p:nvSpPr>
          <p:cNvPr id="46" name="Rectangle 45"/>
          <p:cNvSpPr/>
          <p:nvPr/>
        </p:nvSpPr>
        <p:spPr>
          <a:xfrm>
            <a:off x="2428538" y="2166356"/>
            <a:ext cx="216691" cy="206729"/>
          </a:xfrm>
          <a:prstGeom prst="rect">
            <a:avLst/>
          </a:prstGeom>
          <a:solidFill>
            <a:srgbClr val="FFFF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47" name="Cloud Callout 46"/>
          <p:cNvSpPr/>
          <p:nvPr/>
        </p:nvSpPr>
        <p:spPr>
          <a:xfrm>
            <a:off x="0" y="2859300"/>
            <a:ext cx="3149891" cy="1285592"/>
          </a:xfrm>
          <a:prstGeom prst="cloudCallout">
            <a:avLst>
              <a:gd name="adj1" fmla="val 30534"/>
              <a:gd name="adj2" fmla="val -95952"/>
            </a:avLst>
          </a:prstGeom>
          <a:solidFill>
            <a:schemeClr val="accent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Party prep.:</a:t>
            </a:r>
            <a:r>
              <a:rPr kumimoji="0" lang="en-US" sz="1800" b="1" i="0" u="none" strike="noStrike" cap="none" normalizeH="0" dirty="0" smtClean="0">
                <a:ln>
                  <a:noFill/>
                </a:ln>
                <a:solidFill>
                  <a:schemeClr val="tx1"/>
                </a:solidFill>
                <a:effectLst/>
                <a:latin typeface="Arial" charset="0"/>
              </a:rPr>
              <a:t>  0.83</a:t>
            </a:r>
            <a:endParaRPr lang="en-US" b="1" dirty="0" smtClean="0"/>
          </a:p>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a:t>
            </a:r>
          </a:p>
        </p:txBody>
      </p:sp>
      <p:sp>
        <p:nvSpPr>
          <p:cNvPr id="48" name="Title 1"/>
          <p:cNvSpPr>
            <a:spLocks noGrp="1"/>
          </p:cNvSpPr>
          <p:nvPr>
            <p:ph type="title"/>
          </p:nvPr>
        </p:nvSpPr>
        <p:spPr>
          <a:xfrm>
            <a:off x="457200" y="116011"/>
            <a:ext cx="8229600" cy="756874"/>
          </a:xfrm>
        </p:spPr>
        <p:txBody>
          <a:bodyPr>
            <a:noAutofit/>
          </a:bodyPr>
          <a:lstStyle/>
          <a:p>
            <a:r>
              <a:rPr lang="en-US" sz="3200" dirty="0" smtClean="0"/>
              <a:t>Topics as Leading Indicators</a:t>
            </a:r>
            <a:br>
              <a:rPr lang="en-US" sz="3200" dirty="0" smtClean="0"/>
            </a:br>
            <a:r>
              <a:rPr lang="en-US" sz="3200" dirty="0" smtClean="0"/>
              <a:t>(Training)</a:t>
            </a:r>
            <a:endParaRPr lang="en-US" sz="3200" dirty="0"/>
          </a:p>
        </p:txBody>
      </p:sp>
      <p:sp>
        <p:nvSpPr>
          <p:cNvPr id="8" name="TextBox 7"/>
          <p:cNvSpPr txBox="1"/>
          <p:nvPr/>
        </p:nvSpPr>
        <p:spPr>
          <a:xfrm>
            <a:off x="4416108" y="5495881"/>
            <a:ext cx="2909771"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Logistic regression</a:t>
            </a:r>
          </a:p>
          <a:p>
            <a:pPr marL="285750" indent="-285750">
              <a:buFont typeface="Arial" panose="020B0604020202020204" pitchFamily="34" charset="0"/>
              <a:buChar char="•"/>
            </a:pPr>
            <a:r>
              <a:rPr lang="en-US" dirty="0" smtClean="0"/>
              <a:t>Support vector machine</a:t>
            </a:r>
          </a:p>
          <a:p>
            <a:pPr marL="285750" indent="-285750">
              <a:buFont typeface="Arial" panose="020B0604020202020204" pitchFamily="34" charset="0"/>
              <a:buChar char="•"/>
            </a:pPr>
            <a:r>
              <a:rPr lang="en-US" dirty="0" smtClean="0"/>
              <a:t>Random forest</a:t>
            </a:r>
          </a:p>
          <a:p>
            <a:pPr marL="285750" indent="-285750">
              <a:buFont typeface="Arial" panose="020B0604020202020204" pitchFamily="34" charset="0"/>
              <a:buChar char="•"/>
            </a:pPr>
            <a:r>
              <a:rPr lang="en-US" dirty="0" smtClean="0"/>
              <a:t>…</a:t>
            </a:r>
            <a:endParaRPr lang="en-US" dirty="0"/>
          </a:p>
        </p:txBody>
      </p:sp>
    </p:spTree>
    <p:extLst>
      <p:ext uri="{BB962C8B-B14F-4D97-AF65-F5344CB8AC3E}">
        <p14:creationId xmlns:p14="http://schemas.microsoft.com/office/powerpoint/2010/main" val="388971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07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6">
                                            <p:txEl>
                                              <p:pRg st="5" end="5"/>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
                                            <p:txEl>
                                              <p:pRg st="14" end="14"/>
                                            </p:txEl>
                                          </p:spTgt>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41" grpId="0" animBg="1"/>
      <p:bldP spid="44" grpId="0"/>
      <p:bldP spid="46" grpId="0" animBg="1"/>
      <p:bldP spid="47"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C:\Documents and Settings\Administrator\Desktop\border.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89" y="1259011"/>
            <a:ext cx="3716841" cy="4526009"/>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3" descr="F:\Desktop\border.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90" y="1259923"/>
            <a:ext cx="3716840" cy="4524898"/>
          </a:xfrm>
          <a:prstGeom prst="rect">
            <a:avLst/>
          </a:prstGeom>
          <a:noFill/>
          <a:extLst>
            <a:ext uri="{909E8E84-426E-40dd-AFC4-6F175D3DCCD1}">
              <a14:hiddenFill xmlns=""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DB00954-739D-4DE9-90DF-A167A549D968}" type="slidenum">
              <a:rPr lang="en-US" smtClean="0"/>
              <a:pPr/>
              <a:t>29</a:t>
            </a:fld>
            <a:endParaRPr lang="en-US" dirty="0"/>
          </a:p>
        </p:txBody>
      </p:sp>
      <p:sp>
        <p:nvSpPr>
          <p:cNvPr id="66" name="Title 1"/>
          <p:cNvSpPr>
            <a:spLocks noGrp="1"/>
          </p:cNvSpPr>
          <p:nvPr>
            <p:ph type="title"/>
          </p:nvPr>
        </p:nvSpPr>
        <p:spPr>
          <a:xfrm>
            <a:off x="457200" y="116011"/>
            <a:ext cx="8229600" cy="756874"/>
          </a:xfrm>
        </p:spPr>
        <p:txBody>
          <a:bodyPr>
            <a:noAutofit/>
          </a:bodyPr>
          <a:lstStyle/>
          <a:p>
            <a:r>
              <a:rPr lang="en-US" sz="3200" dirty="0" smtClean="0"/>
              <a:t>Topics as Leading Indicators</a:t>
            </a:r>
            <a:br>
              <a:rPr lang="en-US" sz="3200" dirty="0" smtClean="0"/>
            </a:br>
            <a:r>
              <a:rPr lang="en-US" sz="3200" dirty="0" smtClean="0"/>
              <a:t>(Prediction)</a:t>
            </a:r>
            <a:endParaRPr lang="en-US" sz="3200" dirty="0"/>
          </a:p>
        </p:txBody>
      </p:sp>
      <p:sp>
        <p:nvSpPr>
          <p:cNvPr id="15" name="TextBox 14"/>
          <p:cNvSpPr txBox="1"/>
          <p:nvPr/>
        </p:nvSpPr>
        <p:spPr>
          <a:xfrm>
            <a:off x="3948279" y="1281095"/>
            <a:ext cx="5160387" cy="3970318"/>
          </a:xfrm>
          <a:prstGeom prst="rect">
            <a:avLst/>
          </a:prstGeom>
          <a:noFill/>
        </p:spPr>
        <p:txBody>
          <a:bodyPr wrap="none" rtlCol="0">
            <a:spAutoFit/>
          </a:bodyPr>
          <a:lstStyle/>
          <a:p>
            <a:pPr algn="ctr"/>
            <a:r>
              <a:rPr lang="en-US" dirty="0" smtClean="0"/>
              <a:t>At some point in the future (January 19)</a:t>
            </a:r>
          </a:p>
          <a:p>
            <a:pPr algn="ctr"/>
            <a:endParaRPr lang="en-US" dirty="0" smtClean="0"/>
          </a:p>
          <a:p>
            <a:pPr marL="342900" indent="-342900">
              <a:buFont typeface="+mj-lt"/>
              <a:buAutoNum type="arabicPeriod"/>
            </a:pPr>
            <a:r>
              <a:rPr lang="en-US" dirty="0"/>
              <a:t>Compute topic weights for tweet “documents</a:t>
            </a:r>
            <a:r>
              <a:rPr lang="en-US" dirty="0" smtClean="0"/>
              <a:t>”</a:t>
            </a:r>
          </a:p>
          <a:p>
            <a:pPr marL="342900" indent="-342900">
              <a:buFont typeface="+mj-lt"/>
              <a:buAutoNum type="arabicPeriod"/>
            </a:pPr>
            <a:r>
              <a:rPr lang="en-US" dirty="0" smtClean="0"/>
              <a:t>Lay </a:t>
            </a:r>
            <a:r>
              <a:rPr lang="en-US" dirty="0"/>
              <a:t>down </a:t>
            </a:r>
            <a:r>
              <a:rPr lang="en-US" dirty="0" smtClean="0"/>
              <a:t>prediction </a:t>
            </a:r>
            <a:r>
              <a:rPr lang="en-US" dirty="0"/>
              <a:t>points at 200m </a:t>
            </a:r>
            <a:r>
              <a:rPr lang="en-US" dirty="0" smtClean="0"/>
              <a:t>intervals</a:t>
            </a:r>
          </a:p>
          <a:p>
            <a:pPr marL="342900" indent="-342900">
              <a:buFont typeface="+mj-lt"/>
              <a:buAutoNum type="arabicPeriod"/>
            </a:pPr>
            <a:r>
              <a:rPr lang="en-US" dirty="0" smtClean="0"/>
              <a:t>Arrange prediction data</a:t>
            </a:r>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r>
              <a:rPr lang="en-US" dirty="0" smtClean="0"/>
              <a:t>Estimate dependent variable (SHOOTING)</a:t>
            </a:r>
            <a:endParaRPr lang="en-US" dirty="0"/>
          </a:p>
        </p:txBody>
      </p:sp>
      <p:sp>
        <p:nvSpPr>
          <p:cNvPr id="16" name="Left Brace 15"/>
          <p:cNvSpPr/>
          <p:nvPr/>
        </p:nvSpPr>
        <p:spPr bwMode="auto">
          <a:xfrm rot="16200000">
            <a:off x="6139391" y="3339369"/>
            <a:ext cx="213651" cy="1853047"/>
          </a:xfrm>
          <a:prstGeom prst="lef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7" name="TextBox 16"/>
          <p:cNvSpPr txBox="1"/>
          <p:nvPr/>
        </p:nvSpPr>
        <p:spPr>
          <a:xfrm>
            <a:off x="5122523" y="4314958"/>
            <a:ext cx="3890809" cy="369332"/>
          </a:xfrm>
          <a:prstGeom prst="rect">
            <a:avLst/>
          </a:prstGeom>
          <a:noFill/>
        </p:spPr>
        <p:txBody>
          <a:bodyPr wrap="none" rtlCol="0">
            <a:spAutoFit/>
          </a:bodyPr>
          <a:lstStyle/>
          <a:p>
            <a:r>
              <a:rPr lang="en-US" dirty="0" smtClean="0"/>
              <a:t>Leading topic weights (independent)</a:t>
            </a:r>
            <a:endParaRPr lang="en-US" dirty="0"/>
          </a:p>
        </p:txBody>
      </p:sp>
      <p:pic>
        <p:nvPicPr>
          <p:cNvPr id="18" name="Picture 1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1953" y="2823433"/>
            <a:ext cx="2482558" cy="1361176"/>
          </a:xfrm>
          <a:prstGeom prst="rect">
            <a:avLst/>
          </a:prstGeom>
        </p:spPr>
      </p:pic>
      <p:sp>
        <p:nvSpPr>
          <p:cNvPr id="2" name="Rectangle 1"/>
          <p:cNvSpPr/>
          <p:nvPr/>
        </p:nvSpPr>
        <p:spPr>
          <a:xfrm>
            <a:off x="5116285" y="2743200"/>
            <a:ext cx="163286" cy="1441409"/>
          </a:xfrm>
          <a:prstGeom prst="rect">
            <a:avLst/>
          </a:prstGeom>
          <a:solidFill>
            <a:schemeClr val="bg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0" name="Rectangle 19"/>
          <p:cNvSpPr/>
          <p:nvPr/>
        </p:nvSpPr>
        <p:spPr>
          <a:xfrm>
            <a:off x="2809538" y="4332614"/>
            <a:ext cx="216691" cy="206729"/>
          </a:xfrm>
          <a:prstGeom prst="rect">
            <a:avLst/>
          </a:prstGeom>
          <a:solidFill>
            <a:srgbClr val="FFFF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1" name="Cloud Callout 20"/>
          <p:cNvSpPr/>
          <p:nvPr/>
        </p:nvSpPr>
        <p:spPr>
          <a:xfrm>
            <a:off x="0" y="2859300"/>
            <a:ext cx="3149891" cy="1285592"/>
          </a:xfrm>
          <a:prstGeom prst="cloudCallout">
            <a:avLst>
              <a:gd name="adj1" fmla="val 42630"/>
              <a:gd name="adj2" fmla="val 72551"/>
            </a:avLst>
          </a:prstGeom>
          <a:solidFill>
            <a:schemeClr val="accent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Party prep.:</a:t>
            </a:r>
            <a:r>
              <a:rPr kumimoji="0" lang="en-US" sz="1800" b="1" i="0" u="none" strike="noStrike" cap="none" normalizeH="0" dirty="0" smtClean="0">
                <a:ln>
                  <a:noFill/>
                </a:ln>
                <a:solidFill>
                  <a:schemeClr val="tx1"/>
                </a:solidFill>
                <a:effectLst/>
                <a:latin typeface="Arial" charset="0"/>
              </a:rPr>
              <a:t>  0.83</a:t>
            </a:r>
            <a:endParaRPr lang="en-US" b="1" dirty="0" smtClean="0"/>
          </a:p>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a:t>
            </a:r>
          </a:p>
        </p:txBody>
      </p:sp>
    </p:spTree>
    <p:extLst>
      <p:ext uri="{BB962C8B-B14F-4D97-AF65-F5344CB8AC3E}">
        <p14:creationId xmlns:p14="http://schemas.microsoft.com/office/powerpoint/2010/main" val="163676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20" grpId="0" animBg="1"/>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a:xfrm>
            <a:off x="457200" y="1600200"/>
            <a:ext cx="8686800" cy="4797425"/>
          </a:xfrm>
        </p:spPr>
        <p:txBody>
          <a:bodyPr/>
          <a:lstStyle/>
          <a:p>
            <a:r>
              <a:rPr lang="en-US" dirty="0" smtClean="0"/>
              <a:t>Analysis</a:t>
            </a:r>
          </a:p>
          <a:p>
            <a:pPr lvl="1"/>
            <a:r>
              <a:rPr lang="en-US" dirty="0" smtClean="0"/>
              <a:t>What might Twitter add to environmental risk terrains?</a:t>
            </a:r>
          </a:p>
          <a:p>
            <a:r>
              <a:rPr lang="en-US" dirty="0"/>
              <a:t>Automation</a:t>
            </a:r>
          </a:p>
          <a:p>
            <a:pPr lvl="1"/>
            <a:r>
              <a:rPr lang="en-US" dirty="0" smtClean="0"/>
              <a:t>No manual analysis of tweets</a:t>
            </a:r>
            <a:endParaRPr lang="en-US" dirty="0"/>
          </a:p>
          <a:p>
            <a:pPr lvl="1"/>
            <a:r>
              <a:rPr lang="en-US" dirty="0"/>
              <a:t>No preconceived notions of what is </a:t>
            </a:r>
            <a:r>
              <a:rPr lang="en-US" dirty="0" smtClean="0"/>
              <a:t>salient for crime</a:t>
            </a:r>
          </a:p>
          <a:p>
            <a:r>
              <a:rPr lang="en-US" dirty="0" smtClean="0"/>
              <a:t>Scale</a:t>
            </a:r>
            <a:endParaRPr lang="en-US" dirty="0"/>
          </a:p>
          <a:p>
            <a:pPr lvl="1"/>
            <a:r>
              <a:rPr lang="en-US" dirty="0" smtClean="0"/>
              <a:t>800,000 tweets/month; 25,000/day</a:t>
            </a:r>
          </a:p>
          <a:p>
            <a:pPr lvl="1"/>
            <a:r>
              <a:rPr lang="en-US" dirty="0" smtClean="0"/>
              <a:t>1 prediction takes 1 hour on 1 CPU core (scales linearly)</a:t>
            </a:r>
          </a:p>
          <a:p>
            <a:r>
              <a:rPr lang="en-US" dirty="0" smtClean="0"/>
              <a:t>Predictive performance</a:t>
            </a:r>
          </a:p>
          <a:p>
            <a:pPr lvl="1"/>
            <a:r>
              <a:rPr lang="en-US" dirty="0" smtClean="0"/>
              <a:t>Comparisons with KDE and RTM</a:t>
            </a:r>
            <a:endParaRPr lang="en-US" dirty="0"/>
          </a:p>
        </p:txBody>
      </p:sp>
      <p:sp>
        <p:nvSpPr>
          <p:cNvPr id="4" name="Slide Number Placeholder 3"/>
          <p:cNvSpPr>
            <a:spLocks noGrp="1"/>
          </p:cNvSpPr>
          <p:nvPr>
            <p:ph type="sldNum" sz="quarter" idx="12"/>
          </p:nvPr>
        </p:nvSpPr>
        <p:spPr/>
        <p:txBody>
          <a:bodyPr/>
          <a:lstStyle/>
          <a:p>
            <a:fld id="{0DB00954-739D-4DE9-90DF-A167A549D968}" type="slidenum">
              <a:rPr lang="en-US" smtClean="0"/>
              <a:pPr/>
              <a:t>3</a:t>
            </a:fld>
            <a:endParaRPr lang="en-US" dirty="0"/>
          </a:p>
        </p:txBody>
      </p:sp>
    </p:spTree>
    <p:extLst>
      <p:ext uri="{BB962C8B-B14F-4D97-AF65-F5344CB8AC3E}">
        <p14:creationId xmlns:p14="http://schemas.microsoft.com/office/powerpoint/2010/main" val="32728016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Output (SHOOTING)</a:t>
            </a:r>
            <a:endParaRPr lang="en-US" dirty="0"/>
          </a:p>
        </p:txBody>
      </p:sp>
      <p:sp>
        <p:nvSpPr>
          <p:cNvPr id="4" name="Slide Number Placeholder 3"/>
          <p:cNvSpPr>
            <a:spLocks noGrp="1"/>
          </p:cNvSpPr>
          <p:nvPr>
            <p:ph type="sldNum" sz="quarter" idx="12"/>
          </p:nvPr>
        </p:nvSpPr>
        <p:spPr/>
        <p:txBody>
          <a:bodyPr/>
          <a:lstStyle/>
          <a:p>
            <a:fld id="{0DB00954-739D-4DE9-90DF-A167A549D968}" type="slidenum">
              <a:rPr lang="en-US" smtClean="0"/>
              <a:pPr/>
              <a:t>30</a:t>
            </a:fld>
            <a:endParaRPr lang="en-US" dirty="0"/>
          </a:p>
        </p:txBody>
      </p:sp>
      <p:pic>
        <p:nvPicPr>
          <p:cNvPr id="5" name="Picture 4"/>
          <p:cNvPicPr>
            <a:picLocks noChangeAspect="1"/>
          </p:cNvPicPr>
          <p:nvPr/>
        </p:nvPicPr>
        <p:blipFill>
          <a:blip r:embed="rId2"/>
          <a:stretch>
            <a:fillRect/>
          </a:stretch>
        </p:blipFill>
        <p:spPr>
          <a:xfrm>
            <a:off x="2767012" y="1735088"/>
            <a:ext cx="3457575" cy="4133850"/>
          </a:xfrm>
          <a:prstGeom prst="rect">
            <a:avLst/>
          </a:prstGeom>
        </p:spPr>
      </p:pic>
    </p:spTree>
    <p:extLst>
      <p:ext uri="{BB962C8B-B14F-4D97-AF65-F5344CB8AC3E}">
        <p14:creationId xmlns:p14="http://schemas.microsoft.com/office/powerpoint/2010/main" val="4088304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Static Environments and Dynamic Activities</a:t>
            </a:r>
          </a:p>
          <a:p>
            <a:r>
              <a:rPr lang="en-US" dirty="0" smtClean="0"/>
              <a:t>Basic Concepts</a:t>
            </a:r>
          </a:p>
          <a:p>
            <a:r>
              <a:rPr lang="en-US" dirty="0" smtClean="0"/>
              <a:t>Related Work</a:t>
            </a:r>
          </a:p>
          <a:p>
            <a:r>
              <a:rPr lang="en-US" dirty="0" smtClean="0"/>
              <a:t>The Twitter API</a:t>
            </a:r>
          </a:p>
          <a:p>
            <a:r>
              <a:rPr lang="en-US" dirty="0" smtClean="0"/>
              <a:t>Hot-Spot Prediction via Twitter</a:t>
            </a:r>
          </a:p>
          <a:p>
            <a:r>
              <a:rPr lang="en-US" b="1" u="sng" dirty="0" smtClean="0"/>
              <a:t>Performance Assessment</a:t>
            </a:r>
          </a:p>
          <a:p>
            <a:r>
              <a:rPr lang="en-US" dirty="0" smtClean="0"/>
              <a:t>The Rest…</a:t>
            </a:r>
            <a:endParaRPr lang="en-US" dirty="0"/>
          </a:p>
        </p:txBody>
      </p:sp>
      <p:sp>
        <p:nvSpPr>
          <p:cNvPr id="4" name="Slide Number Placeholder 3"/>
          <p:cNvSpPr>
            <a:spLocks noGrp="1"/>
          </p:cNvSpPr>
          <p:nvPr>
            <p:ph type="sldNum" sz="quarter" idx="12"/>
          </p:nvPr>
        </p:nvSpPr>
        <p:spPr/>
        <p:txBody>
          <a:bodyPr/>
          <a:lstStyle/>
          <a:p>
            <a:fld id="{0DB00954-739D-4DE9-90DF-A167A549D968}" type="slidenum">
              <a:rPr lang="en-US" smtClean="0"/>
              <a:pPr/>
              <a:t>31</a:t>
            </a:fld>
            <a:endParaRPr lang="en-US" dirty="0"/>
          </a:p>
        </p:txBody>
      </p:sp>
    </p:spTree>
    <p:extLst>
      <p:ext uri="{BB962C8B-B14F-4D97-AF65-F5344CB8AC3E}">
        <p14:creationId xmlns:p14="http://schemas.microsoft.com/office/powerpoint/2010/main" val="39660870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767133" y="2842056"/>
            <a:ext cx="3009297" cy="360787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Predictive Accuracy Index (</a:t>
                </a:r>
                <a:r>
                  <a:rPr lang="en-US" dirty="0" err="1" smtClean="0"/>
                  <a:t>Chainey</a:t>
                </a:r>
                <a:r>
                  <a:rPr lang="en-US" dirty="0" smtClean="0"/>
                  <a:t> et al., 2008)</a:t>
                </a:r>
              </a:p>
              <a:p>
                <a:pPr lvl="5"/>
                <a:endParaRPr lang="en-US" dirty="0" smtClean="0"/>
              </a:p>
              <a:p>
                <a:pPr marL="457200" lvl="1" indent="0">
                  <a:buNone/>
                </a:pPr>
                <a:r>
                  <a:rPr lang="en-US" dirty="0" smtClean="0"/>
                  <a:t>Select a “hot area” within prediction</a:t>
                </a:r>
              </a:p>
              <a:p>
                <a:pPr marL="457200" lvl="1" indent="0">
                  <a:buNone/>
                </a:pPr>
                <a:r>
                  <a:rPr lang="en-US" dirty="0"/>
                  <a:t>Area %</a:t>
                </a:r>
                <a:r>
                  <a:rPr lang="en-US" dirty="0" smtClean="0"/>
                  <a:t> = </a:t>
                </a:r>
                <a14:m>
                  <m:oMath xmlns:m="http://schemas.openxmlformats.org/officeDocument/2006/math">
                    <m:f>
                      <m:fPr>
                        <m:ctrlPr>
                          <a:rPr lang="en-US" i="1">
                            <a:latin typeface="Cambria Math" panose="02040503050406030204" pitchFamily="18" charset="0"/>
                          </a:rPr>
                        </m:ctrlPr>
                      </m:fPr>
                      <m:num>
                        <m:r>
                          <m:rPr>
                            <m:nor/>
                          </m:rPr>
                          <a:rPr lang="en-US">
                            <a:latin typeface="Cambria Math" panose="02040503050406030204" pitchFamily="18" charset="0"/>
                          </a:rPr>
                          <m:t>area</m:t>
                        </m:r>
                        <m:r>
                          <m:rPr>
                            <m:nor/>
                          </m:rPr>
                          <a:rPr lang="en-US">
                            <a:latin typeface="Cambria Math" panose="02040503050406030204" pitchFamily="18" charset="0"/>
                          </a:rPr>
                          <m:t> </m:t>
                        </m:r>
                        <m:r>
                          <m:rPr>
                            <m:nor/>
                          </m:rPr>
                          <a:rPr lang="en-US">
                            <a:latin typeface="Cambria Math" panose="02040503050406030204" pitchFamily="18" charset="0"/>
                          </a:rPr>
                          <m:t>of</m:t>
                        </m:r>
                        <m:r>
                          <m:rPr>
                            <m:nor/>
                          </m:rPr>
                          <a:rPr lang="en-US">
                            <a:latin typeface="Cambria Math" panose="02040503050406030204" pitchFamily="18" charset="0"/>
                          </a:rPr>
                          <m:t> </m:t>
                        </m:r>
                        <m:r>
                          <m:rPr>
                            <m:nor/>
                          </m:rPr>
                          <a:rPr lang="en-US">
                            <a:latin typeface="Cambria Math" panose="02040503050406030204" pitchFamily="18" charset="0"/>
                          </a:rPr>
                          <m:t>hot</m:t>
                        </m:r>
                        <m:r>
                          <m:rPr>
                            <m:nor/>
                          </m:rPr>
                          <a:rPr lang="en-US">
                            <a:latin typeface="Cambria Math" panose="02040503050406030204" pitchFamily="18" charset="0"/>
                          </a:rPr>
                          <m:t> </m:t>
                        </m:r>
                        <m:r>
                          <m:rPr>
                            <m:nor/>
                          </m:rPr>
                          <a:rPr lang="en-US">
                            <a:latin typeface="Cambria Math" panose="02040503050406030204" pitchFamily="18" charset="0"/>
                          </a:rPr>
                          <m:t>spots</m:t>
                        </m:r>
                      </m:num>
                      <m:den>
                        <m:r>
                          <m:rPr>
                            <m:nor/>
                          </m:rPr>
                          <a:rPr lang="en-US">
                            <a:latin typeface="Cambria Math" panose="02040503050406030204" pitchFamily="18" charset="0"/>
                          </a:rPr>
                          <m:t>total</m:t>
                        </m:r>
                        <m:r>
                          <m:rPr>
                            <m:nor/>
                          </m:rPr>
                          <a:rPr lang="en-US">
                            <a:latin typeface="Cambria Math" panose="02040503050406030204" pitchFamily="18" charset="0"/>
                          </a:rPr>
                          <m:t> </m:t>
                        </m:r>
                        <m:r>
                          <m:rPr>
                            <m:nor/>
                          </m:rPr>
                          <a:rPr lang="en-US">
                            <a:latin typeface="Cambria Math" panose="02040503050406030204" pitchFamily="18" charset="0"/>
                          </a:rPr>
                          <m:t>area</m:t>
                        </m:r>
                      </m:den>
                    </m:f>
                  </m:oMath>
                </a14:m>
                <a:endParaRPr lang="en-US" dirty="0" smtClean="0"/>
              </a:p>
              <a:p>
                <a:pPr marL="457200" lvl="1" indent="0">
                  <a:buNone/>
                </a:pPr>
                <a:r>
                  <a:rPr lang="en-US" dirty="0" smtClean="0"/>
                  <a:t>             = 0.2</a:t>
                </a:r>
              </a:p>
              <a:p>
                <a:pPr lvl="4"/>
                <a:endParaRPr lang="en-US" dirty="0" smtClean="0"/>
              </a:p>
              <a:p>
                <a:pPr marL="457200" lvl="1" indent="0">
                  <a:buNone/>
                </a:pPr>
                <a:r>
                  <a:rPr lang="en-US" dirty="0" smtClean="0"/>
                  <a:t>Hit rate =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 </m:t>
                        </m:r>
                        <m:r>
                          <m:rPr>
                            <m:nor/>
                          </m:rPr>
                          <a:rPr lang="en-US" b="0" i="0" smtClean="0">
                            <a:latin typeface="Cambria Math" panose="02040503050406030204" pitchFamily="18" charset="0"/>
                          </a:rPr>
                          <m:t>future</m:t>
                        </m:r>
                        <m:r>
                          <m:rPr>
                            <m:nor/>
                          </m:rPr>
                          <a:rPr lang="en-US" b="0" i="0" smtClean="0">
                            <a:latin typeface="Cambria Math" panose="02040503050406030204" pitchFamily="18" charset="0"/>
                          </a:rPr>
                          <m:t> </m:t>
                        </m:r>
                        <m:r>
                          <m:rPr>
                            <m:nor/>
                          </m:rPr>
                          <a:rPr lang="en-US" b="0" i="0" smtClean="0">
                            <a:latin typeface="Cambria Math" panose="02040503050406030204" pitchFamily="18" charset="0"/>
                          </a:rPr>
                          <m:t>crimes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in</m:t>
                        </m:r>
                        <m:r>
                          <m:rPr>
                            <m:nor/>
                          </m:rPr>
                          <a:rPr lang="en-US" b="0" i="0" smtClean="0">
                            <a:latin typeface="Cambria Math" panose="02040503050406030204" pitchFamily="18" charset="0"/>
                          </a:rPr>
                          <m:t> </m:t>
                        </m:r>
                        <m:r>
                          <m:rPr>
                            <m:nor/>
                          </m:rPr>
                          <a:rPr lang="en-US" b="0" i="0" smtClean="0">
                            <a:latin typeface="Cambria Math" panose="02040503050406030204" pitchFamily="18" charset="0"/>
                          </a:rPr>
                          <m:t>hot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spots</m:t>
                        </m:r>
                      </m:num>
                      <m:den>
                        <m:r>
                          <a:rPr lang="en-US" b="0" i="1" smtClean="0">
                            <a:latin typeface="Cambria Math" panose="02040503050406030204" pitchFamily="18" charset="0"/>
                          </a:rPr>
                          <m:t># </m:t>
                        </m:r>
                        <m:r>
                          <m:rPr>
                            <m:nor/>
                          </m:rPr>
                          <a:rPr lang="en-US" b="0" i="0" smtClean="0">
                            <a:latin typeface="Cambria Math" panose="02040503050406030204" pitchFamily="18" charset="0"/>
                          </a:rPr>
                          <m:t>future</m:t>
                        </m:r>
                        <m:r>
                          <m:rPr>
                            <m:nor/>
                          </m:rPr>
                          <a:rPr lang="en-US" b="0" i="0" smtClean="0">
                            <a:latin typeface="Cambria Math" panose="02040503050406030204" pitchFamily="18" charset="0"/>
                          </a:rPr>
                          <m:t> </m:t>
                        </m:r>
                        <m:r>
                          <m:rPr>
                            <m:nor/>
                          </m:rPr>
                          <a:rPr lang="en-US" b="0" i="0" smtClean="0">
                            <a:latin typeface="Cambria Math" panose="02040503050406030204" pitchFamily="18" charset="0"/>
                          </a:rPr>
                          <m:t>crimes</m:t>
                        </m:r>
                      </m:den>
                    </m:f>
                  </m:oMath>
                </a14:m>
                <a:endParaRPr lang="en-US" dirty="0" smtClean="0"/>
              </a:p>
              <a:p>
                <a:pPr marL="457200" lvl="1" indent="0">
                  <a:buNone/>
                </a:pPr>
                <a:r>
                  <a:rPr lang="en-US" dirty="0"/>
                  <a:t> </a:t>
                </a:r>
                <a:r>
                  <a:rPr lang="en-US" dirty="0" smtClean="0"/>
                  <a:t>            = 6/10 = 0.6</a:t>
                </a:r>
              </a:p>
              <a:p>
                <a:pPr lvl="4"/>
                <a:endParaRPr lang="en-US" dirty="0" smtClean="0"/>
              </a:p>
              <a:p>
                <a:pPr marL="457200" lvl="1" indent="0">
                  <a:buNone/>
                </a:pPr>
                <a:r>
                  <a:rPr lang="en-US" dirty="0" smtClean="0"/>
                  <a:t>PAI = </a:t>
                </a:r>
                <a14:m>
                  <m:oMath xmlns:m="http://schemas.openxmlformats.org/officeDocument/2006/math">
                    <m:f>
                      <m:fPr>
                        <m:ctrlPr>
                          <a:rPr lang="en-US" b="0" i="1" smtClean="0">
                            <a:latin typeface="Cambria Math" panose="02040503050406030204" pitchFamily="18" charset="0"/>
                          </a:rPr>
                        </m:ctrlPr>
                      </m:fPr>
                      <m:num>
                        <m:r>
                          <m:rPr>
                            <m:nor/>
                          </m:rPr>
                          <a:rPr lang="en-US" b="0" i="0" smtClean="0">
                            <a:latin typeface="Cambria Math" panose="02040503050406030204" pitchFamily="18" charset="0"/>
                          </a:rPr>
                          <m:t>Hit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rate</m:t>
                        </m:r>
                      </m:num>
                      <m:den>
                        <m:r>
                          <m:rPr>
                            <m:nor/>
                          </m:rPr>
                          <a:rPr lang="en-US" b="0" i="0" smtClean="0">
                            <a:latin typeface="Cambria Math" panose="02040503050406030204" pitchFamily="18" charset="0"/>
                          </a:rPr>
                          <m:t>Area</m:t>
                        </m:r>
                        <m:r>
                          <m:rPr>
                            <m:nor/>
                          </m:rPr>
                          <a:rPr lang="en-US" b="0" i="0" smtClean="0">
                            <a:latin typeface="Cambria Math" panose="02040503050406030204" pitchFamily="18" charset="0"/>
                          </a:rPr>
                          <m:t> %</m:t>
                        </m:r>
                      </m:den>
                    </m:f>
                  </m:oMath>
                </a14:m>
                <a:r>
                  <a:rPr lang="en-US" dirty="0" smtClean="0"/>
                  <a:t> = 3</a:t>
                </a:r>
              </a:p>
              <a:p>
                <a:pPr lvl="6"/>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1333" t="-1399" b="-2290"/>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smtClean="0"/>
              <a:t>Performance Assessment</a:t>
            </a:r>
            <a:endParaRPr lang="en-US" dirty="0"/>
          </a:p>
        </p:txBody>
      </p:sp>
      <p:sp>
        <p:nvSpPr>
          <p:cNvPr id="4" name="Slide Number Placeholder 3"/>
          <p:cNvSpPr>
            <a:spLocks noGrp="1"/>
          </p:cNvSpPr>
          <p:nvPr>
            <p:ph type="sldNum" sz="quarter" idx="12"/>
          </p:nvPr>
        </p:nvSpPr>
        <p:spPr/>
        <p:txBody>
          <a:bodyPr/>
          <a:lstStyle/>
          <a:p>
            <a:fld id="{0DB00954-739D-4DE9-90DF-A167A549D968}" type="slidenum">
              <a:rPr lang="en-US" smtClean="0"/>
              <a:pPr/>
              <a:t>32</a:t>
            </a:fld>
            <a:endParaRPr lang="en-US" dirty="0"/>
          </a:p>
        </p:txBody>
      </p:sp>
      <p:sp>
        <p:nvSpPr>
          <p:cNvPr id="6" name="Oval 5"/>
          <p:cNvSpPr/>
          <p:nvPr/>
        </p:nvSpPr>
        <p:spPr>
          <a:xfrm>
            <a:off x="7271781" y="3361040"/>
            <a:ext cx="45719" cy="45719"/>
          </a:xfrm>
          <a:prstGeom prst="ellipse">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7" name="Oval 6"/>
          <p:cNvSpPr/>
          <p:nvPr/>
        </p:nvSpPr>
        <p:spPr>
          <a:xfrm>
            <a:off x="8233378" y="5181810"/>
            <a:ext cx="45719" cy="45719"/>
          </a:xfrm>
          <a:prstGeom prst="ellipse">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8" name="Oval 7"/>
          <p:cNvSpPr/>
          <p:nvPr/>
        </p:nvSpPr>
        <p:spPr>
          <a:xfrm>
            <a:off x="7342248" y="3958820"/>
            <a:ext cx="45719" cy="45719"/>
          </a:xfrm>
          <a:prstGeom prst="ellipse">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9" name="Oval 8"/>
          <p:cNvSpPr/>
          <p:nvPr/>
        </p:nvSpPr>
        <p:spPr>
          <a:xfrm>
            <a:off x="7421986" y="3642289"/>
            <a:ext cx="45719" cy="45719"/>
          </a:xfrm>
          <a:prstGeom prst="ellipse">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0" name="Oval 9"/>
          <p:cNvSpPr/>
          <p:nvPr/>
        </p:nvSpPr>
        <p:spPr>
          <a:xfrm>
            <a:off x="7782971" y="4300151"/>
            <a:ext cx="45719" cy="45719"/>
          </a:xfrm>
          <a:prstGeom prst="ellipse">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2" name="Oval 11"/>
          <p:cNvSpPr/>
          <p:nvPr/>
        </p:nvSpPr>
        <p:spPr>
          <a:xfrm>
            <a:off x="7372113" y="4299740"/>
            <a:ext cx="45719" cy="45719"/>
          </a:xfrm>
          <a:prstGeom prst="ellipse">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3" name="Oval 12"/>
          <p:cNvSpPr/>
          <p:nvPr/>
        </p:nvSpPr>
        <p:spPr>
          <a:xfrm>
            <a:off x="7294640" y="4091942"/>
            <a:ext cx="45719" cy="45719"/>
          </a:xfrm>
          <a:prstGeom prst="ellipse">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4" name="Oval 13"/>
          <p:cNvSpPr/>
          <p:nvPr/>
        </p:nvSpPr>
        <p:spPr>
          <a:xfrm>
            <a:off x="7883270" y="5227529"/>
            <a:ext cx="45719" cy="45719"/>
          </a:xfrm>
          <a:prstGeom prst="ellipse">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5" name="Oval 14"/>
          <p:cNvSpPr/>
          <p:nvPr/>
        </p:nvSpPr>
        <p:spPr>
          <a:xfrm>
            <a:off x="7894888" y="5745894"/>
            <a:ext cx="45719" cy="45719"/>
          </a:xfrm>
          <a:prstGeom prst="ellipse">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6" name="Oval 15"/>
          <p:cNvSpPr/>
          <p:nvPr/>
        </p:nvSpPr>
        <p:spPr>
          <a:xfrm>
            <a:off x="7782972" y="5391667"/>
            <a:ext cx="45719" cy="45719"/>
          </a:xfrm>
          <a:prstGeom prst="ellipse">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1910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13" grpId="0" animBg="1"/>
      <p:bldP spid="14"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Assessment</a:t>
            </a:r>
            <a:endParaRPr lang="en-US" dirty="0"/>
          </a:p>
        </p:txBody>
      </p:sp>
      <p:sp>
        <p:nvSpPr>
          <p:cNvPr id="3" name="Content Placeholder 2"/>
          <p:cNvSpPr>
            <a:spLocks noGrp="1"/>
          </p:cNvSpPr>
          <p:nvPr>
            <p:ph idx="1"/>
          </p:nvPr>
        </p:nvSpPr>
        <p:spPr/>
        <p:txBody>
          <a:bodyPr/>
          <a:lstStyle/>
          <a:p>
            <a:r>
              <a:rPr lang="en-US" dirty="0" smtClean="0"/>
              <a:t>How do we select the “hot area”? Must we?</a:t>
            </a:r>
          </a:p>
        </p:txBody>
      </p:sp>
      <p:sp>
        <p:nvSpPr>
          <p:cNvPr id="4" name="Slide Number Placeholder 3"/>
          <p:cNvSpPr>
            <a:spLocks noGrp="1"/>
          </p:cNvSpPr>
          <p:nvPr>
            <p:ph type="sldNum" sz="quarter" idx="12"/>
          </p:nvPr>
        </p:nvSpPr>
        <p:spPr/>
        <p:txBody>
          <a:bodyPr/>
          <a:lstStyle/>
          <a:p>
            <a:fld id="{0DB00954-739D-4DE9-90DF-A167A549D968}" type="slidenum">
              <a:rPr lang="en-US" smtClean="0"/>
              <a:pPr/>
              <a:t>33</a:t>
            </a:fld>
            <a:endParaRPr lang="en-US" dirty="0"/>
          </a:p>
        </p:txBody>
      </p:sp>
      <p:sp>
        <p:nvSpPr>
          <p:cNvPr id="11" name="TextBox 10"/>
          <p:cNvSpPr txBox="1"/>
          <p:nvPr/>
        </p:nvSpPr>
        <p:spPr>
          <a:xfrm>
            <a:off x="1758401" y="5781160"/>
            <a:ext cx="2505814" cy="369332"/>
          </a:xfrm>
          <a:prstGeom prst="rect">
            <a:avLst/>
          </a:prstGeom>
          <a:noFill/>
        </p:spPr>
        <p:txBody>
          <a:bodyPr wrap="none" rtlCol="0">
            <a:spAutoFit/>
          </a:bodyPr>
          <a:lstStyle/>
          <a:p>
            <a:r>
              <a:rPr lang="en-US" dirty="0" smtClean="0"/>
              <a:t>Hottest X% of the area</a:t>
            </a:r>
            <a:endParaRPr lang="en-US" dirty="0"/>
          </a:p>
        </p:txBody>
      </p:sp>
      <p:sp>
        <p:nvSpPr>
          <p:cNvPr id="12" name="TextBox 11"/>
          <p:cNvSpPr txBox="1"/>
          <p:nvPr/>
        </p:nvSpPr>
        <p:spPr>
          <a:xfrm rot="16200000">
            <a:off x="178701" y="3698144"/>
            <a:ext cx="928459" cy="369332"/>
          </a:xfrm>
          <a:prstGeom prst="rect">
            <a:avLst/>
          </a:prstGeom>
          <a:noFill/>
        </p:spPr>
        <p:txBody>
          <a:bodyPr wrap="none" rtlCol="0">
            <a:spAutoFit/>
          </a:bodyPr>
          <a:lstStyle/>
          <a:p>
            <a:r>
              <a:rPr lang="en-US" dirty="0" smtClean="0"/>
              <a:t>Hit rate</a:t>
            </a:r>
            <a:endParaRPr lang="en-US" dirty="0"/>
          </a:p>
        </p:txBody>
      </p:sp>
      <p:sp>
        <p:nvSpPr>
          <p:cNvPr id="13" name="TextBox 12"/>
          <p:cNvSpPr txBox="1"/>
          <p:nvPr/>
        </p:nvSpPr>
        <p:spPr>
          <a:xfrm>
            <a:off x="671144" y="2458995"/>
            <a:ext cx="312906" cy="369332"/>
          </a:xfrm>
          <a:prstGeom prst="rect">
            <a:avLst/>
          </a:prstGeom>
          <a:noFill/>
        </p:spPr>
        <p:txBody>
          <a:bodyPr wrap="none" rtlCol="0">
            <a:spAutoFit/>
          </a:bodyPr>
          <a:lstStyle/>
          <a:p>
            <a:r>
              <a:rPr lang="en-US" dirty="0" smtClean="0"/>
              <a:t>1</a:t>
            </a:r>
            <a:endParaRPr lang="en-US" dirty="0"/>
          </a:p>
        </p:txBody>
      </p:sp>
      <p:sp>
        <p:nvSpPr>
          <p:cNvPr id="14" name="TextBox 13"/>
          <p:cNvSpPr txBox="1"/>
          <p:nvPr/>
        </p:nvSpPr>
        <p:spPr>
          <a:xfrm>
            <a:off x="4718732" y="5615930"/>
            <a:ext cx="312906" cy="369332"/>
          </a:xfrm>
          <a:prstGeom prst="rect">
            <a:avLst/>
          </a:prstGeom>
          <a:noFill/>
        </p:spPr>
        <p:txBody>
          <a:bodyPr wrap="none" rtlCol="0">
            <a:spAutoFit/>
          </a:bodyPr>
          <a:lstStyle/>
          <a:p>
            <a:r>
              <a:rPr lang="en-US" dirty="0" smtClean="0"/>
              <a:t>1</a:t>
            </a:r>
            <a:endParaRPr lang="en-US" dirty="0"/>
          </a:p>
        </p:txBody>
      </p:sp>
      <p:sp>
        <p:nvSpPr>
          <p:cNvPr id="15" name="TextBox 14"/>
          <p:cNvSpPr txBox="1"/>
          <p:nvPr/>
        </p:nvSpPr>
        <p:spPr>
          <a:xfrm>
            <a:off x="678072" y="5596494"/>
            <a:ext cx="312906" cy="369332"/>
          </a:xfrm>
          <a:prstGeom prst="rect">
            <a:avLst/>
          </a:prstGeom>
          <a:noFill/>
        </p:spPr>
        <p:txBody>
          <a:bodyPr wrap="none" rtlCol="0">
            <a:spAutoFit/>
          </a:bodyPr>
          <a:lstStyle/>
          <a:p>
            <a:r>
              <a:rPr lang="en-US" dirty="0" smtClean="0"/>
              <a:t>0</a:t>
            </a:r>
            <a:endParaRPr lang="en-US" dirty="0"/>
          </a:p>
        </p:txBody>
      </p:sp>
      <p:sp>
        <p:nvSpPr>
          <p:cNvPr id="48" name="Freeform 47"/>
          <p:cNvSpPr/>
          <p:nvPr/>
        </p:nvSpPr>
        <p:spPr>
          <a:xfrm>
            <a:off x="1003335" y="2434281"/>
            <a:ext cx="3904735" cy="3175687"/>
          </a:xfrm>
          <a:custGeom>
            <a:avLst/>
            <a:gdLst>
              <a:gd name="connsiteX0" fmla="*/ 0 w 3904735"/>
              <a:gd name="connsiteY0" fmla="*/ 3138616 h 3175687"/>
              <a:gd name="connsiteX1" fmla="*/ 0 w 3904735"/>
              <a:gd name="connsiteY1" fmla="*/ 3138616 h 3175687"/>
              <a:gd name="connsiteX2" fmla="*/ 61783 w 3904735"/>
              <a:gd name="connsiteY2" fmla="*/ 3052119 h 3175687"/>
              <a:gd name="connsiteX3" fmla="*/ 111210 w 3904735"/>
              <a:gd name="connsiteY3" fmla="*/ 2928551 h 3175687"/>
              <a:gd name="connsiteX4" fmla="*/ 185351 w 3904735"/>
              <a:gd name="connsiteY4" fmla="*/ 2842054 h 3175687"/>
              <a:gd name="connsiteX5" fmla="*/ 222421 w 3904735"/>
              <a:gd name="connsiteY5" fmla="*/ 2780270 h 3175687"/>
              <a:gd name="connsiteX6" fmla="*/ 259492 w 3904735"/>
              <a:gd name="connsiteY6" fmla="*/ 2730843 h 3175687"/>
              <a:gd name="connsiteX7" fmla="*/ 284205 w 3904735"/>
              <a:gd name="connsiteY7" fmla="*/ 2681416 h 3175687"/>
              <a:gd name="connsiteX8" fmla="*/ 321275 w 3904735"/>
              <a:gd name="connsiteY8" fmla="*/ 2669060 h 3175687"/>
              <a:gd name="connsiteX9" fmla="*/ 345989 w 3904735"/>
              <a:gd name="connsiteY9" fmla="*/ 2619633 h 3175687"/>
              <a:gd name="connsiteX10" fmla="*/ 383059 w 3904735"/>
              <a:gd name="connsiteY10" fmla="*/ 2557849 h 3175687"/>
              <a:gd name="connsiteX11" fmla="*/ 407773 w 3904735"/>
              <a:gd name="connsiteY11" fmla="*/ 2483708 h 3175687"/>
              <a:gd name="connsiteX12" fmla="*/ 457200 w 3904735"/>
              <a:gd name="connsiteY12" fmla="*/ 2397211 h 3175687"/>
              <a:gd name="connsiteX13" fmla="*/ 469556 w 3904735"/>
              <a:gd name="connsiteY13" fmla="*/ 2360141 h 3175687"/>
              <a:gd name="connsiteX14" fmla="*/ 518983 w 3904735"/>
              <a:gd name="connsiteY14" fmla="*/ 2286000 h 3175687"/>
              <a:gd name="connsiteX15" fmla="*/ 556054 w 3904735"/>
              <a:gd name="connsiteY15" fmla="*/ 2150076 h 3175687"/>
              <a:gd name="connsiteX16" fmla="*/ 593124 w 3904735"/>
              <a:gd name="connsiteY16" fmla="*/ 2100649 h 3175687"/>
              <a:gd name="connsiteX17" fmla="*/ 654908 w 3904735"/>
              <a:gd name="connsiteY17" fmla="*/ 2014151 h 3175687"/>
              <a:gd name="connsiteX18" fmla="*/ 691978 w 3904735"/>
              <a:gd name="connsiteY18" fmla="*/ 1940011 h 3175687"/>
              <a:gd name="connsiteX19" fmla="*/ 729048 w 3904735"/>
              <a:gd name="connsiteY19" fmla="*/ 1927654 h 3175687"/>
              <a:gd name="connsiteX20" fmla="*/ 790832 w 3904735"/>
              <a:gd name="connsiteY20" fmla="*/ 1841157 h 3175687"/>
              <a:gd name="connsiteX21" fmla="*/ 815546 w 3904735"/>
              <a:gd name="connsiteY21" fmla="*/ 1804087 h 3175687"/>
              <a:gd name="connsiteX22" fmla="*/ 889686 w 3904735"/>
              <a:gd name="connsiteY22" fmla="*/ 1742303 h 3175687"/>
              <a:gd name="connsiteX23" fmla="*/ 914400 w 3904735"/>
              <a:gd name="connsiteY23" fmla="*/ 1705233 h 3175687"/>
              <a:gd name="connsiteX24" fmla="*/ 988540 w 3904735"/>
              <a:gd name="connsiteY24" fmla="*/ 1643449 h 3175687"/>
              <a:gd name="connsiteX25" fmla="*/ 1062681 w 3904735"/>
              <a:gd name="connsiteY25" fmla="*/ 1556951 h 3175687"/>
              <a:gd name="connsiteX26" fmla="*/ 1112108 w 3904735"/>
              <a:gd name="connsiteY26" fmla="*/ 1482811 h 3175687"/>
              <a:gd name="connsiteX27" fmla="*/ 1173892 w 3904735"/>
              <a:gd name="connsiteY27" fmla="*/ 1408670 h 3175687"/>
              <a:gd name="connsiteX28" fmla="*/ 1223319 w 3904735"/>
              <a:gd name="connsiteY28" fmla="*/ 1334530 h 3175687"/>
              <a:gd name="connsiteX29" fmla="*/ 1248032 w 3904735"/>
              <a:gd name="connsiteY29" fmla="*/ 1297460 h 3175687"/>
              <a:gd name="connsiteX30" fmla="*/ 1285102 w 3904735"/>
              <a:gd name="connsiteY30" fmla="*/ 1272746 h 3175687"/>
              <a:gd name="connsiteX31" fmla="*/ 1346886 w 3904735"/>
              <a:gd name="connsiteY31" fmla="*/ 1161535 h 3175687"/>
              <a:gd name="connsiteX32" fmla="*/ 1421027 w 3904735"/>
              <a:gd name="connsiteY32" fmla="*/ 1136822 h 3175687"/>
              <a:gd name="connsiteX33" fmla="*/ 1458097 w 3904735"/>
              <a:gd name="connsiteY33" fmla="*/ 1112108 h 3175687"/>
              <a:gd name="connsiteX34" fmla="*/ 1495167 w 3904735"/>
              <a:gd name="connsiteY34" fmla="*/ 1099751 h 3175687"/>
              <a:gd name="connsiteX35" fmla="*/ 1544594 w 3904735"/>
              <a:gd name="connsiteY35" fmla="*/ 1062681 h 3175687"/>
              <a:gd name="connsiteX36" fmla="*/ 1581665 w 3904735"/>
              <a:gd name="connsiteY36" fmla="*/ 1037968 h 3175687"/>
              <a:gd name="connsiteX37" fmla="*/ 1631092 w 3904735"/>
              <a:gd name="connsiteY37" fmla="*/ 951470 h 3175687"/>
              <a:gd name="connsiteX38" fmla="*/ 1668162 w 3904735"/>
              <a:gd name="connsiteY38" fmla="*/ 926757 h 3175687"/>
              <a:gd name="connsiteX39" fmla="*/ 1692875 w 3904735"/>
              <a:gd name="connsiteY39" fmla="*/ 889687 h 3175687"/>
              <a:gd name="connsiteX40" fmla="*/ 1779373 w 3904735"/>
              <a:gd name="connsiteY40" fmla="*/ 827903 h 3175687"/>
              <a:gd name="connsiteX41" fmla="*/ 1828800 w 3904735"/>
              <a:gd name="connsiteY41" fmla="*/ 790833 h 3175687"/>
              <a:gd name="connsiteX42" fmla="*/ 1841156 w 3904735"/>
              <a:gd name="connsiteY42" fmla="*/ 753762 h 3175687"/>
              <a:gd name="connsiteX43" fmla="*/ 1927654 w 3904735"/>
              <a:gd name="connsiteY43" fmla="*/ 704335 h 3175687"/>
              <a:gd name="connsiteX44" fmla="*/ 1977081 w 3904735"/>
              <a:gd name="connsiteY44" fmla="*/ 667265 h 3175687"/>
              <a:gd name="connsiteX45" fmla="*/ 2038865 w 3904735"/>
              <a:gd name="connsiteY45" fmla="*/ 642551 h 3175687"/>
              <a:gd name="connsiteX46" fmla="*/ 2075935 w 3904735"/>
              <a:gd name="connsiteY46" fmla="*/ 617838 h 3175687"/>
              <a:gd name="connsiteX47" fmla="*/ 2211859 w 3904735"/>
              <a:gd name="connsiteY47" fmla="*/ 580768 h 3175687"/>
              <a:gd name="connsiteX48" fmla="*/ 2248929 w 3904735"/>
              <a:gd name="connsiteY48" fmla="*/ 568411 h 3175687"/>
              <a:gd name="connsiteX49" fmla="*/ 2298356 w 3904735"/>
              <a:gd name="connsiteY49" fmla="*/ 531341 h 3175687"/>
              <a:gd name="connsiteX50" fmla="*/ 2360140 w 3904735"/>
              <a:gd name="connsiteY50" fmla="*/ 469557 h 3175687"/>
              <a:gd name="connsiteX51" fmla="*/ 2421924 w 3904735"/>
              <a:gd name="connsiteY51" fmla="*/ 457200 h 3175687"/>
              <a:gd name="connsiteX52" fmla="*/ 2496065 w 3904735"/>
              <a:gd name="connsiteY52" fmla="*/ 420130 h 3175687"/>
              <a:gd name="connsiteX53" fmla="*/ 2533135 w 3904735"/>
              <a:gd name="connsiteY53" fmla="*/ 407773 h 3175687"/>
              <a:gd name="connsiteX54" fmla="*/ 2607275 w 3904735"/>
              <a:gd name="connsiteY54" fmla="*/ 333633 h 3175687"/>
              <a:gd name="connsiteX55" fmla="*/ 2681416 w 3904735"/>
              <a:gd name="connsiteY55" fmla="*/ 308919 h 3175687"/>
              <a:gd name="connsiteX56" fmla="*/ 2718486 w 3904735"/>
              <a:gd name="connsiteY56" fmla="*/ 284205 h 3175687"/>
              <a:gd name="connsiteX57" fmla="*/ 2842054 w 3904735"/>
              <a:gd name="connsiteY57" fmla="*/ 259492 h 3175687"/>
              <a:gd name="connsiteX58" fmla="*/ 2953265 w 3904735"/>
              <a:gd name="connsiteY58" fmla="*/ 234778 h 3175687"/>
              <a:gd name="connsiteX59" fmla="*/ 3015048 w 3904735"/>
              <a:gd name="connsiteY59" fmla="*/ 222422 h 3175687"/>
              <a:gd name="connsiteX60" fmla="*/ 3076832 w 3904735"/>
              <a:gd name="connsiteY60" fmla="*/ 197708 h 3175687"/>
              <a:gd name="connsiteX61" fmla="*/ 3138616 w 3904735"/>
              <a:gd name="connsiteY61" fmla="*/ 160638 h 3175687"/>
              <a:gd name="connsiteX62" fmla="*/ 3188043 w 3904735"/>
              <a:gd name="connsiteY62" fmla="*/ 148281 h 3175687"/>
              <a:gd name="connsiteX63" fmla="*/ 3286897 w 3904735"/>
              <a:gd name="connsiteY63" fmla="*/ 111211 h 3175687"/>
              <a:gd name="connsiteX64" fmla="*/ 3484605 w 3904735"/>
              <a:gd name="connsiteY64" fmla="*/ 86497 h 3175687"/>
              <a:gd name="connsiteX65" fmla="*/ 3620529 w 3904735"/>
              <a:gd name="connsiteY65" fmla="*/ 49427 h 3175687"/>
              <a:gd name="connsiteX66" fmla="*/ 3694670 w 3904735"/>
              <a:gd name="connsiteY66" fmla="*/ 24714 h 3175687"/>
              <a:gd name="connsiteX67" fmla="*/ 3842951 w 3904735"/>
              <a:gd name="connsiteY67" fmla="*/ 0 h 3175687"/>
              <a:gd name="connsiteX68" fmla="*/ 3880021 w 3904735"/>
              <a:gd name="connsiteY68" fmla="*/ 12357 h 3175687"/>
              <a:gd name="connsiteX69" fmla="*/ 3892378 w 3904735"/>
              <a:gd name="connsiteY69" fmla="*/ 49427 h 3175687"/>
              <a:gd name="connsiteX70" fmla="*/ 3904735 w 3904735"/>
              <a:gd name="connsiteY70" fmla="*/ 247135 h 3175687"/>
              <a:gd name="connsiteX71" fmla="*/ 3892378 w 3904735"/>
              <a:gd name="connsiteY71" fmla="*/ 432487 h 3175687"/>
              <a:gd name="connsiteX72" fmla="*/ 3867665 w 3904735"/>
              <a:gd name="connsiteY72" fmla="*/ 543697 h 3175687"/>
              <a:gd name="connsiteX73" fmla="*/ 3855308 w 3904735"/>
              <a:gd name="connsiteY73" fmla="*/ 605481 h 3175687"/>
              <a:gd name="connsiteX74" fmla="*/ 3867665 w 3904735"/>
              <a:gd name="connsiteY74" fmla="*/ 1013254 h 3175687"/>
              <a:gd name="connsiteX75" fmla="*/ 3842951 w 3904735"/>
              <a:gd name="connsiteY75" fmla="*/ 1272746 h 3175687"/>
              <a:gd name="connsiteX76" fmla="*/ 3830594 w 3904735"/>
              <a:gd name="connsiteY76" fmla="*/ 1421027 h 3175687"/>
              <a:gd name="connsiteX77" fmla="*/ 3855308 w 3904735"/>
              <a:gd name="connsiteY77" fmla="*/ 1742303 h 3175687"/>
              <a:gd name="connsiteX78" fmla="*/ 3880021 w 3904735"/>
              <a:gd name="connsiteY78" fmla="*/ 1977081 h 3175687"/>
              <a:gd name="connsiteX79" fmla="*/ 3867665 w 3904735"/>
              <a:gd name="connsiteY79" fmla="*/ 2471351 h 3175687"/>
              <a:gd name="connsiteX80" fmla="*/ 3880021 w 3904735"/>
              <a:gd name="connsiteY80" fmla="*/ 2557849 h 3175687"/>
              <a:gd name="connsiteX81" fmla="*/ 3867665 w 3904735"/>
              <a:gd name="connsiteY81" fmla="*/ 2829697 h 3175687"/>
              <a:gd name="connsiteX82" fmla="*/ 3855308 w 3904735"/>
              <a:gd name="connsiteY82" fmla="*/ 3015049 h 3175687"/>
              <a:gd name="connsiteX83" fmla="*/ 3830594 w 3904735"/>
              <a:gd name="connsiteY83" fmla="*/ 3089189 h 3175687"/>
              <a:gd name="connsiteX84" fmla="*/ 3818237 w 3904735"/>
              <a:gd name="connsiteY84" fmla="*/ 3126260 h 3175687"/>
              <a:gd name="connsiteX85" fmla="*/ 3323967 w 3904735"/>
              <a:gd name="connsiteY85" fmla="*/ 3126260 h 3175687"/>
              <a:gd name="connsiteX86" fmla="*/ 3089189 w 3904735"/>
              <a:gd name="connsiteY86" fmla="*/ 3150973 h 3175687"/>
              <a:gd name="connsiteX87" fmla="*/ 2693773 w 3904735"/>
              <a:gd name="connsiteY87" fmla="*/ 3175687 h 3175687"/>
              <a:gd name="connsiteX88" fmla="*/ 2323070 w 3904735"/>
              <a:gd name="connsiteY88" fmla="*/ 3150973 h 3175687"/>
              <a:gd name="connsiteX89" fmla="*/ 1767016 w 3904735"/>
              <a:gd name="connsiteY89" fmla="*/ 3150973 h 3175687"/>
              <a:gd name="connsiteX90" fmla="*/ 1186248 w 3904735"/>
              <a:gd name="connsiteY90" fmla="*/ 3163330 h 3175687"/>
              <a:gd name="connsiteX91" fmla="*/ 827902 w 3904735"/>
              <a:gd name="connsiteY91" fmla="*/ 3138616 h 3175687"/>
              <a:gd name="connsiteX92" fmla="*/ 345989 w 3904735"/>
              <a:gd name="connsiteY92" fmla="*/ 3150973 h 3175687"/>
              <a:gd name="connsiteX93" fmla="*/ 234778 w 3904735"/>
              <a:gd name="connsiteY93" fmla="*/ 3150973 h 3175687"/>
              <a:gd name="connsiteX94" fmla="*/ 86497 w 3904735"/>
              <a:gd name="connsiteY94" fmla="*/ 3138616 h 3175687"/>
              <a:gd name="connsiteX95" fmla="*/ 0 w 3904735"/>
              <a:gd name="connsiteY95" fmla="*/ 3138616 h 3175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904735" h="3175687">
                <a:moveTo>
                  <a:pt x="0" y="3138616"/>
                </a:moveTo>
                <a:lnTo>
                  <a:pt x="0" y="3138616"/>
                </a:lnTo>
                <a:cubicBezTo>
                  <a:pt x="20594" y="3109784"/>
                  <a:pt x="44985" y="3083316"/>
                  <a:pt x="61783" y="3052119"/>
                </a:cubicBezTo>
                <a:cubicBezTo>
                  <a:pt x="93496" y="2993223"/>
                  <a:pt x="74017" y="2978142"/>
                  <a:pt x="111210" y="2928551"/>
                </a:cubicBezTo>
                <a:cubicBezTo>
                  <a:pt x="223901" y="2778295"/>
                  <a:pt x="114082" y="2956084"/>
                  <a:pt x="185351" y="2842054"/>
                </a:cubicBezTo>
                <a:cubicBezTo>
                  <a:pt x="198080" y="2821687"/>
                  <a:pt x="209099" y="2800254"/>
                  <a:pt x="222421" y="2780270"/>
                </a:cubicBezTo>
                <a:cubicBezTo>
                  <a:pt x="233845" y="2763134"/>
                  <a:pt x="248577" y="2748307"/>
                  <a:pt x="259492" y="2730843"/>
                </a:cubicBezTo>
                <a:cubicBezTo>
                  <a:pt x="269255" y="2715223"/>
                  <a:pt x="271180" y="2694441"/>
                  <a:pt x="284205" y="2681416"/>
                </a:cubicBezTo>
                <a:cubicBezTo>
                  <a:pt x="293415" y="2672206"/>
                  <a:pt x="308918" y="2673179"/>
                  <a:pt x="321275" y="2669060"/>
                </a:cubicBezTo>
                <a:cubicBezTo>
                  <a:pt x="329513" y="2652584"/>
                  <a:pt x="337043" y="2635735"/>
                  <a:pt x="345989" y="2619633"/>
                </a:cubicBezTo>
                <a:cubicBezTo>
                  <a:pt x="357653" y="2598638"/>
                  <a:pt x="373121" y="2579713"/>
                  <a:pt x="383059" y="2557849"/>
                </a:cubicBezTo>
                <a:cubicBezTo>
                  <a:pt x="393839" y="2534133"/>
                  <a:pt x="393323" y="2505383"/>
                  <a:pt x="407773" y="2483708"/>
                </a:cubicBezTo>
                <a:cubicBezTo>
                  <a:pt x="432590" y="2446481"/>
                  <a:pt x="438389" y="2441104"/>
                  <a:pt x="457200" y="2397211"/>
                </a:cubicBezTo>
                <a:cubicBezTo>
                  <a:pt x="462331" y="2385239"/>
                  <a:pt x="463231" y="2371527"/>
                  <a:pt x="469556" y="2360141"/>
                </a:cubicBezTo>
                <a:cubicBezTo>
                  <a:pt x="483980" y="2334177"/>
                  <a:pt x="518983" y="2286000"/>
                  <a:pt x="518983" y="2286000"/>
                </a:cubicBezTo>
                <a:cubicBezTo>
                  <a:pt x="524958" y="2256124"/>
                  <a:pt x="538950" y="2172881"/>
                  <a:pt x="556054" y="2150076"/>
                </a:cubicBezTo>
                <a:cubicBezTo>
                  <a:pt x="568411" y="2133600"/>
                  <a:pt x="583123" y="2118652"/>
                  <a:pt x="593124" y="2100649"/>
                </a:cubicBezTo>
                <a:cubicBezTo>
                  <a:pt x="642024" y="2012629"/>
                  <a:pt x="586880" y="2059503"/>
                  <a:pt x="654908" y="2014151"/>
                </a:cubicBezTo>
                <a:cubicBezTo>
                  <a:pt x="663048" y="1989731"/>
                  <a:pt x="670203" y="1957431"/>
                  <a:pt x="691978" y="1940011"/>
                </a:cubicBezTo>
                <a:cubicBezTo>
                  <a:pt x="702149" y="1931874"/>
                  <a:pt x="716691" y="1931773"/>
                  <a:pt x="729048" y="1927654"/>
                </a:cubicBezTo>
                <a:cubicBezTo>
                  <a:pt x="774778" y="1836196"/>
                  <a:pt x="728213" y="1916299"/>
                  <a:pt x="790832" y="1841157"/>
                </a:cubicBezTo>
                <a:cubicBezTo>
                  <a:pt x="800339" y="1829748"/>
                  <a:pt x="806039" y="1815496"/>
                  <a:pt x="815546" y="1804087"/>
                </a:cubicBezTo>
                <a:cubicBezTo>
                  <a:pt x="845280" y="1768406"/>
                  <a:pt x="853234" y="1766604"/>
                  <a:pt x="889686" y="1742303"/>
                </a:cubicBezTo>
                <a:cubicBezTo>
                  <a:pt x="897924" y="1729946"/>
                  <a:pt x="903899" y="1715734"/>
                  <a:pt x="914400" y="1705233"/>
                </a:cubicBezTo>
                <a:cubicBezTo>
                  <a:pt x="1028793" y="1590840"/>
                  <a:pt x="867092" y="1785138"/>
                  <a:pt x="988540" y="1643449"/>
                </a:cubicBezTo>
                <a:cubicBezTo>
                  <a:pt x="1083650" y="1532486"/>
                  <a:pt x="970695" y="1648937"/>
                  <a:pt x="1062681" y="1556951"/>
                </a:cubicBezTo>
                <a:cubicBezTo>
                  <a:pt x="1089186" y="1477431"/>
                  <a:pt x="1054257" y="1563801"/>
                  <a:pt x="1112108" y="1482811"/>
                </a:cubicBezTo>
                <a:cubicBezTo>
                  <a:pt x="1169119" y="1402996"/>
                  <a:pt x="1100809" y="1457392"/>
                  <a:pt x="1173892" y="1408670"/>
                </a:cubicBezTo>
                <a:lnTo>
                  <a:pt x="1223319" y="1334530"/>
                </a:lnTo>
                <a:cubicBezTo>
                  <a:pt x="1231557" y="1322173"/>
                  <a:pt x="1235675" y="1305698"/>
                  <a:pt x="1248032" y="1297460"/>
                </a:cubicBezTo>
                <a:lnTo>
                  <a:pt x="1285102" y="1272746"/>
                </a:lnTo>
                <a:cubicBezTo>
                  <a:pt x="1300301" y="1227148"/>
                  <a:pt x="1301485" y="1186757"/>
                  <a:pt x="1346886" y="1161535"/>
                </a:cubicBezTo>
                <a:cubicBezTo>
                  <a:pt x="1369658" y="1148884"/>
                  <a:pt x="1421027" y="1136822"/>
                  <a:pt x="1421027" y="1136822"/>
                </a:cubicBezTo>
                <a:cubicBezTo>
                  <a:pt x="1433384" y="1128584"/>
                  <a:pt x="1444814" y="1118750"/>
                  <a:pt x="1458097" y="1112108"/>
                </a:cubicBezTo>
                <a:cubicBezTo>
                  <a:pt x="1469747" y="1106283"/>
                  <a:pt x="1483858" y="1106213"/>
                  <a:pt x="1495167" y="1099751"/>
                </a:cubicBezTo>
                <a:cubicBezTo>
                  <a:pt x="1513048" y="1089533"/>
                  <a:pt x="1527835" y="1074651"/>
                  <a:pt x="1544594" y="1062681"/>
                </a:cubicBezTo>
                <a:cubicBezTo>
                  <a:pt x="1556679" y="1054049"/>
                  <a:pt x="1569308" y="1046206"/>
                  <a:pt x="1581665" y="1037968"/>
                </a:cubicBezTo>
                <a:cubicBezTo>
                  <a:pt x="1591357" y="1018583"/>
                  <a:pt x="1613625" y="968937"/>
                  <a:pt x="1631092" y="951470"/>
                </a:cubicBezTo>
                <a:cubicBezTo>
                  <a:pt x="1641593" y="940969"/>
                  <a:pt x="1655805" y="934995"/>
                  <a:pt x="1668162" y="926757"/>
                </a:cubicBezTo>
                <a:cubicBezTo>
                  <a:pt x="1676400" y="914400"/>
                  <a:pt x="1682374" y="900188"/>
                  <a:pt x="1692875" y="889687"/>
                </a:cubicBezTo>
                <a:cubicBezTo>
                  <a:pt x="1713075" y="869487"/>
                  <a:pt x="1754809" y="845448"/>
                  <a:pt x="1779373" y="827903"/>
                </a:cubicBezTo>
                <a:cubicBezTo>
                  <a:pt x="1796132" y="815933"/>
                  <a:pt x="1812324" y="803190"/>
                  <a:pt x="1828800" y="790833"/>
                </a:cubicBezTo>
                <a:cubicBezTo>
                  <a:pt x="1832919" y="778476"/>
                  <a:pt x="1833019" y="763933"/>
                  <a:pt x="1841156" y="753762"/>
                </a:cubicBezTo>
                <a:cubicBezTo>
                  <a:pt x="1854758" y="736760"/>
                  <a:pt x="1913064" y="713454"/>
                  <a:pt x="1927654" y="704335"/>
                </a:cubicBezTo>
                <a:cubicBezTo>
                  <a:pt x="1945118" y="693420"/>
                  <a:pt x="1959078" y="677267"/>
                  <a:pt x="1977081" y="667265"/>
                </a:cubicBezTo>
                <a:cubicBezTo>
                  <a:pt x="1996471" y="656493"/>
                  <a:pt x="2019026" y="652471"/>
                  <a:pt x="2038865" y="642551"/>
                </a:cubicBezTo>
                <a:cubicBezTo>
                  <a:pt x="2052148" y="635910"/>
                  <a:pt x="2062364" y="623870"/>
                  <a:pt x="2075935" y="617838"/>
                </a:cubicBezTo>
                <a:cubicBezTo>
                  <a:pt x="2144110" y="587538"/>
                  <a:pt x="2145404" y="597381"/>
                  <a:pt x="2211859" y="580768"/>
                </a:cubicBezTo>
                <a:cubicBezTo>
                  <a:pt x="2224495" y="577609"/>
                  <a:pt x="2236572" y="572530"/>
                  <a:pt x="2248929" y="568411"/>
                </a:cubicBezTo>
                <a:cubicBezTo>
                  <a:pt x="2265405" y="556054"/>
                  <a:pt x="2282963" y="545023"/>
                  <a:pt x="2298356" y="531341"/>
                </a:cubicBezTo>
                <a:cubicBezTo>
                  <a:pt x="2320125" y="511991"/>
                  <a:pt x="2335165" y="484542"/>
                  <a:pt x="2360140" y="469557"/>
                </a:cubicBezTo>
                <a:cubicBezTo>
                  <a:pt x="2378150" y="458751"/>
                  <a:pt x="2401329" y="461319"/>
                  <a:pt x="2421924" y="457200"/>
                </a:cubicBezTo>
                <a:cubicBezTo>
                  <a:pt x="2446638" y="444843"/>
                  <a:pt x="2470816" y="431352"/>
                  <a:pt x="2496065" y="420130"/>
                </a:cubicBezTo>
                <a:cubicBezTo>
                  <a:pt x="2507967" y="414840"/>
                  <a:pt x="2523129" y="416112"/>
                  <a:pt x="2533135" y="407773"/>
                </a:cubicBezTo>
                <a:cubicBezTo>
                  <a:pt x="2595280" y="355985"/>
                  <a:pt x="2541413" y="362905"/>
                  <a:pt x="2607275" y="333633"/>
                </a:cubicBezTo>
                <a:cubicBezTo>
                  <a:pt x="2631080" y="323053"/>
                  <a:pt x="2659741" y="323370"/>
                  <a:pt x="2681416" y="308919"/>
                </a:cubicBezTo>
                <a:cubicBezTo>
                  <a:pt x="2693773" y="300681"/>
                  <a:pt x="2704836" y="290055"/>
                  <a:pt x="2718486" y="284205"/>
                </a:cubicBezTo>
                <a:cubicBezTo>
                  <a:pt x="2742638" y="273854"/>
                  <a:pt x="2824309" y="262718"/>
                  <a:pt x="2842054" y="259492"/>
                </a:cubicBezTo>
                <a:cubicBezTo>
                  <a:pt x="2944552" y="240856"/>
                  <a:pt x="2864005" y="254613"/>
                  <a:pt x="2953265" y="234778"/>
                </a:cubicBezTo>
                <a:cubicBezTo>
                  <a:pt x="2973767" y="230222"/>
                  <a:pt x="2994454" y="226541"/>
                  <a:pt x="3015048" y="222422"/>
                </a:cubicBezTo>
                <a:cubicBezTo>
                  <a:pt x="3035643" y="214184"/>
                  <a:pt x="3056993" y="207628"/>
                  <a:pt x="3076832" y="197708"/>
                </a:cubicBezTo>
                <a:cubicBezTo>
                  <a:pt x="3098314" y="186967"/>
                  <a:pt x="3116669" y="170392"/>
                  <a:pt x="3138616" y="160638"/>
                </a:cubicBezTo>
                <a:cubicBezTo>
                  <a:pt x="3154135" y="153741"/>
                  <a:pt x="3171932" y="153651"/>
                  <a:pt x="3188043" y="148281"/>
                </a:cubicBezTo>
                <a:cubicBezTo>
                  <a:pt x="3199886" y="144333"/>
                  <a:pt x="3265212" y="115548"/>
                  <a:pt x="3286897" y="111211"/>
                </a:cubicBezTo>
                <a:cubicBezTo>
                  <a:pt x="3330976" y="102395"/>
                  <a:pt x="3446054" y="90781"/>
                  <a:pt x="3484605" y="86497"/>
                </a:cubicBezTo>
                <a:cubicBezTo>
                  <a:pt x="3616877" y="33589"/>
                  <a:pt x="3471167" y="86767"/>
                  <a:pt x="3620529" y="49427"/>
                </a:cubicBezTo>
                <a:cubicBezTo>
                  <a:pt x="3645802" y="43109"/>
                  <a:pt x="3669125" y="29823"/>
                  <a:pt x="3694670" y="24714"/>
                </a:cubicBezTo>
                <a:cubicBezTo>
                  <a:pt x="3785013" y="6645"/>
                  <a:pt x="3735663" y="15327"/>
                  <a:pt x="3842951" y="0"/>
                </a:cubicBezTo>
                <a:cubicBezTo>
                  <a:pt x="3855308" y="4119"/>
                  <a:pt x="3870811" y="3147"/>
                  <a:pt x="3880021" y="12357"/>
                </a:cubicBezTo>
                <a:cubicBezTo>
                  <a:pt x="3889231" y="21567"/>
                  <a:pt x="3891014" y="36473"/>
                  <a:pt x="3892378" y="49427"/>
                </a:cubicBezTo>
                <a:cubicBezTo>
                  <a:pt x="3899291" y="115095"/>
                  <a:pt x="3900616" y="181232"/>
                  <a:pt x="3904735" y="247135"/>
                </a:cubicBezTo>
                <a:cubicBezTo>
                  <a:pt x="3900616" y="308919"/>
                  <a:pt x="3898540" y="370873"/>
                  <a:pt x="3892378" y="432487"/>
                </a:cubicBezTo>
                <a:cubicBezTo>
                  <a:pt x="3888991" y="466354"/>
                  <a:pt x="3875168" y="509933"/>
                  <a:pt x="3867665" y="543697"/>
                </a:cubicBezTo>
                <a:cubicBezTo>
                  <a:pt x="3863109" y="564199"/>
                  <a:pt x="3859427" y="584886"/>
                  <a:pt x="3855308" y="605481"/>
                </a:cubicBezTo>
                <a:cubicBezTo>
                  <a:pt x="3859427" y="741405"/>
                  <a:pt x="3870183" y="877291"/>
                  <a:pt x="3867665" y="1013254"/>
                </a:cubicBezTo>
                <a:cubicBezTo>
                  <a:pt x="3866056" y="1100128"/>
                  <a:pt x="3850818" y="1186214"/>
                  <a:pt x="3842951" y="1272746"/>
                </a:cubicBezTo>
                <a:cubicBezTo>
                  <a:pt x="3838460" y="1322141"/>
                  <a:pt x="3830594" y="1421027"/>
                  <a:pt x="3830594" y="1421027"/>
                </a:cubicBezTo>
                <a:cubicBezTo>
                  <a:pt x="3862325" y="1960449"/>
                  <a:pt x="3826067" y="1406042"/>
                  <a:pt x="3855308" y="1742303"/>
                </a:cubicBezTo>
                <a:cubicBezTo>
                  <a:pt x="3874490" y="1962890"/>
                  <a:pt x="3854392" y="1848928"/>
                  <a:pt x="3880021" y="1977081"/>
                </a:cubicBezTo>
                <a:cubicBezTo>
                  <a:pt x="3875902" y="2141838"/>
                  <a:pt x="3867665" y="2306543"/>
                  <a:pt x="3867665" y="2471351"/>
                </a:cubicBezTo>
                <a:cubicBezTo>
                  <a:pt x="3867665" y="2500476"/>
                  <a:pt x="3880021" y="2528724"/>
                  <a:pt x="3880021" y="2557849"/>
                </a:cubicBezTo>
                <a:cubicBezTo>
                  <a:pt x="3880021" y="2648559"/>
                  <a:pt x="3872561" y="2739120"/>
                  <a:pt x="3867665" y="2829697"/>
                </a:cubicBezTo>
                <a:cubicBezTo>
                  <a:pt x="3864323" y="2891528"/>
                  <a:pt x="3864065" y="2953750"/>
                  <a:pt x="3855308" y="3015049"/>
                </a:cubicBezTo>
                <a:cubicBezTo>
                  <a:pt x="3851624" y="3040837"/>
                  <a:pt x="3838832" y="3064476"/>
                  <a:pt x="3830594" y="3089189"/>
                </a:cubicBezTo>
                <a:lnTo>
                  <a:pt x="3818237" y="3126260"/>
                </a:lnTo>
                <a:cubicBezTo>
                  <a:pt x="3555993" y="3109869"/>
                  <a:pt x="3635241" y="3107950"/>
                  <a:pt x="3323967" y="3126260"/>
                </a:cubicBezTo>
                <a:cubicBezTo>
                  <a:pt x="3177249" y="3134890"/>
                  <a:pt x="3228960" y="3140746"/>
                  <a:pt x="3089189" y="3150973"/>
                </a:cubicBezTo>
                <a:cubicBezTo>
                  <a:pt x="2957479" y="3160611"/>
                  <a:pt x="2693773" y="3175687"/>
                  <a:pt x="2693773" y="3175687"/>
                </a:cubicBezTo>
                <a:cubicBezTo>
                  <a:pt x="2570205" y="3167449"/>
                  <a:pt x="2446896" y="3152939"/>
                  <a:pt x="2323070" y="3150973"/>
                </a:cubicBezTo>
                <a:cubicBezTo>
                  <a:pt x="1552670" y="3138744"/>
                  <a:pt x="2164993" y="3184138"/>
                  <a:pt x="1767016" y="3150973"/>
                </a:cubicBezTo>
                <a:cubicBezTo>
                  <a:pt x="1573427" y="3155092"/>
                  <a:pt x="1379881" y="3163330"/>
                  <a:pt x="1186248" y="3163330"/>
                </a:cubicBezTo>
                <a:cubicBezTo>
                  <a:pt x="934857" y="3163330"/>
                  <a:pt x="972661" y="3167568"/>
                  <a:pt x="827902" y="3138616"/>
                </a:cubicBezTo>
                <a:cubicBezTo>
                  <a:pt x="667264" y="3142735"/>
                  <a:pt x="506679" y="3150973"/>
                  <a:pt x="345989" y="3150973"/>
                </a:cubicBezTo>
                <a:cubicBezTo>
                  <a:pt x="204803" y="3150973"/>
                  <a:pt x="355320" y="3120837"/>
                  <a:pt x="234778" y="3150973"/>
                </a:cubicBezTo>
                <a:cubicBezTo>
                  <a:pt x="185351" y="3146854"/>
                  <a:pt x="135421" y="3146770"/>
                  <a:pt x="86497" y="3138616"/>
                </a:cubicBezTo>
                <a:cubicBezTo>
                  <a:pt x="60801" y="3134333"/>
                  <a:pt x="14416" y="3138616"/>
                  <a:pt x="0" y="3138616"/>
                </a:cubicBezTo>
                <a:close/>
              </a:path>
            </a:pathLst>
          </a:custGeom>
          <a:solidFill>
            <a:schemeClr val="accent1">
              <a:lumMod val="75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cxnSp>
        <p:nvCxnSpPr>
          <p:cNvPr id="6" name="Straight Arrow Connector 5"/>
          <p:cNvCxnSpPr/>
          <p:nvPr/>
        </p:nvCxnSpPr>
        <p:spPr bwMode="auto">
          <a:xfrm>
            <a:off x="990978" y="5572898"/>
            <a:ext cx="4040660"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flipV="1">
            <a:off x="990978" y="2458995"/>
            <a:ext cx="0" cy="31139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6" name="Oval 15"/>
          <p:cNvSpPr/>
          <p:nvPr/>
        </p:nvSpPr>
        <p:spPr>
          <a:xfrm>
            <a:off x="1303638" y="4991322"/>
            <a:ext cx="86498" cy="86498"/>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7" name="Oval 16"/>
          <p:cNvSpPr/>
          <p:nvPr/>
        </p:nvSpPr>
        <p:spPr>
          <a:xfrm>
            <a:off x="1633529" y="4344981"/>
            <a:ext cx="86498" cy="86498"/>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8" name="Oval 17"/>
          <p:cNvSpPr/>
          <p:nvPr/>
        </p:nvSpPr>
        <p:spPr>
          <a:xfrm>
            <a:off x="2113385" y="3796312"/>
            <a:ext cx="86498" cy="86498"/>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9" name="Oval 18"/>
          <p:cNvSpPr/>
          <p:nvPr/>
        </p:nvSpPr>
        <p:spPr>
          <a:xfrm>
            <a:off x="2787889" y="3211144"/>
            <a:ext cx="86498" cy="86498"/>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0" name="Oval 19"/>
          <p:cNvSpPr/>
          <p:nvPr/>
        </p:nvSpPr>
        <p:spPr>
          <a:xfrm>
            <a:off x="3392496" y="2826705"/>
            <a:ext cx="86498" cy="86498"/>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1" name="Oval 20"/>
          <p:cNvSpPr/>
          <p:nvPr/>
        </p:nvSpPr>
        <p:spPr>
          <a:xfrm>
            <a:off x="3975695" y="2558537"/>
            <a:ext cx="86498" cy="86498"/>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2" name="Oval 21"/>
          <p:cNvSpPr/>
          <p:nvPr/>
        </p:nvSpPr>
        <p:spPr>
          <a:xfrm>
            <a:off x="4389530" y="2428319"/>
            <a:ext cx="86498" cy="86498"/>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3" name="Oval 22"/>
          <p:cNvSpPr/>
          <p:nvPr/>
        </p:nvSpPr>
        <p:spPr>
          <a:xfrm>
            <a:off x="4831936" y="2372497"/>
            <a:ext cx="86498" cy="86498"/>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4" name="TextBox 23"/>
          <p:cNvSpPr txBox="1"/>
          <p:nvPr/>
        </p:nvSpPr>
        <p:spPr>
          <a:xfrm>
            <a:off x="1337867" y="4852247"/>
            <a:ext cx="3591561" cy="369332"/>
          </a:xfrm>
          <a:prstGeom prst="rect">
            <a:avLst/>
          </a:prstGeom>
          <a:noFill/>
        </p:spPr>
        <p:txBody>
          <a:bodyPr wrap="none" rtlCol="0">
            <a:spAutoFit/>
          </a:bodyPr>
          <a:lstStyle/>
          <a:p>
            <a:r>
              <a:rPr lang="en-US" dirty="0" smtClean="0"/>
              <a:t>(0.1, 0.15):  PAI = 0.15 / 0.1 = 1.5</a:t>
            </a:r>
            <a:endParaRPr lang="en-US" dirty="0"/>
          </a:p>
        </p:txBody>
      </p:sp>
      <p:cxnSp>
        <p:nvCxnSpPr>
          <p:cNvPr id="30" name="Straight Connector 29"/>
          <p:cNvCxnSpPr>
            <a:stCxn id="23" idx="2"/>
            <a:endCxn id="22" idx="6"/>
          </p:cNvCxnSpPr>
          <p:nvPr/>
        </p:nvCxnSpPr>
        <p:spPr bwMode="auto">
          <a:xfrm flipH="1">
            <a:off x="4476028" y="2415746"/>
            <a:ext cx="355908" cy="5582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3" name="Straight Connector 32"/>
          <p:cNvCxnSpPr>
            <a:stCxn id="22" idx="2"/>
            <a:endCxn id="21" idx="7"/>
          </p:cNvCxnSpPr>
          <p:nvPr/>
        </p:nvCxnSpPr>
        <p:spPr bwMode="auto">
          <a:xfrm flipH="1">
            <a:off x="4049526" y="2471568"/>
            <a:ext cx="340004" cy="9963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5" name="Straight Connector 34"/>
          <p:cNvCxnSpPr>
            <a:stCxn id="21" idx="3"/>
            <a:endCxn id="20" idx="6"/>
          </p:cNvCxnSpPr>
          <p:nvPr/>
        </p:nvCxnSpPr>
        <p:spPr bwMode="auto">
          <a:xfrm flipH="1">
            <a:off x="3478994" y="2632368"/>
            <a:ext cx="509368" cy="23758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7" name="Straight Connector 36"/>
          <p:cNvCxnSpPr>
            <a:stCxn id="20" idx="3"/>
            <a:endCxn id="19" idx="7"/>
          </p:cNvCxnSpPr>
          <p:nvPr/>
        </p:nvCxnSpPr>
        <p:spPr bwMode="auto">
          <a:xfrm flipH="1">
            <a:off x="2861720" y="2900536"/>
            <a:ext cx="543443" cy="3232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9" name="Straight Connector 38"/>
          <p:cNvCxnSpPr>
            <a:stCxn id="19" idx="3"/>
            <a:endCxn id="18" idx="7"/>
          </p:cNvCxnSpPr>
          <p:nvPr/>
        </p:nvCxnSpPr>
        <p:spPr bwMode="auto">
          <a:xfrm flipH="1">
            <a:off x="2187216" y="3284975"/>
            <a:ext cx="613340" cy="52400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1" name="Straight Connector 40"/>
          <p:cNvCxnSpPr>
            <a:stCxn id="18" idx="3"/>
            <a:endCxn id="17" idx="7"/>
          </p:cNvCxnSpPr>
          <p:nvPr/>
        </p:nvCxnSpPr>
        <p:spPr bwMode="auto">
          <a:xfrm flipH="1">
            <a:off x="1707360" y="3870143"/>
            <a:ext cx="418692" cy="48750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3" name="Straight Connector 42"/>
          <p:cNvCxnSpPr>
            <a:stCxn id="17" idx="3"/>
            <a:endCxn id="16" idx="7"/>
          </p:cNvCxnSpPr>
          <p:nvPr/>
        </p:nvCxnSpPr>
        <p:spPr bwMode="auto">
          <a:xfrm flipH="1">
            <a:off x="1377469" y="4418812"/>
            <a:ext cx="268727" cy="58517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5" name="Straight Connector 44"/>
          <p:cNvCxnSpPr>
            <a:stCxn id="16" idx="3"/>
          </p:cNvCxnSpPr>
          <p:nvPr/>
        </p:nvCxnSpPr>
        <p:spPr bwMode="auto">
          <a:xfrm flipH="1">
            <a:off x="1031789" y="5065153"/>
            <a:ext cx="284516" cy="53165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1" name="TextBox 60"/>
          <p:cNvSpPr txBox="1"/>
          <p:nvPr/>
        </p:nvSpPr>
        <p:spPr>
          <a:xfrm>
            <a:off x="5087996" y="2632368"/>
            <a:ext cx="3954713"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Surveillance Plot</a:t>
            </a:r>
          </a:p>
          <a:p>
            <a:pPr marL="285750" indent="-285750">
              <a:buFont typeface="Arial" panose="020B0604020202020204" pitchFamily="34" charset="0"/>
              <a:buChar char="•"/>
            </a:pPr>
            <a:r>
              <a:rPr lang="en-US" dirty="0" smtClean="0"/>
              <a:t>% Area Under the Curve (AUC)</a:t>
            </a:r>
          </a:p>
          <a:p>
            <a:pPr marL="742950" lvl="1" indent="-285750">
              <a:buFont typeface="Arial" panose="020B0604020202020204" pitchFamily="34" charset="0"/>
              <a:buChar char="•"/>
            </a:pPr>
            <a:r>
              <a:rPr lang="en-US" dirty="0" smtClean="0"/>
              <a:t>0.6 / </a:t>
            </a:r>
            <a:r>
              <a:rPr lang="en-US" dirty="0" smtClean="0"/>
              <a:t>1</a:t>
            </a:r>
            <a:endParaRPr lang="en-US" dirty="0" smtClean="0"/>
          </a:p>
        </p:txBody>
      </p:sp>
    </p:spTree>
    <p:extLst>
      <p:ext uri="{BB962C8B-B14F-4D97-AF65-F5344CB8AC3E}">
        <p14:creationId xmlns:p14="http://schemas.microsoft.com/office/powerpoint/2010/main" val="292506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1">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1">
                                            <p:txEl>
                                              <p:pRg st="1" end="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16" grpId="0" animBg="1"/>
      <p:bldP spid="17" grpId="0" animBg="1"/>
      <p:bldP spid="18" grpId="0" animBg="1"/>
      <p:bldP spid="19" grpId="0" animBg="1"/>
      <p:bldP spid="20" grpId="0" animBg="1"/>
      <p:bldP spid="21" grpId="0" animBg="1"/>
      <p:bldP spid="22" grpId="0" animBg="1"/>
      <p:bldP spid="23" grpId="0" animBg="1"/>
      <p:bldP spid="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Assessment</a:t>
            </a:r>
            <a:endParaRPr lang="en-US" dirty="0"/>
          </a:p>
        </p:txBody>
      </p:sp>
      <p:sp>
        <p:nvSpPr>
          <p:cNvPr id="3" name="Content Placeholder 2"/>
          <p:cNvSpPr>
            <a:spLocks noGrp="1"/>
          </p:cNvSpPr>
          <p:nvPr>
            <p:ph idx="1"/>
          </p:nvPr>
        </p:nvSpPr>
        <p:spPr/>
        <p:txBody>
          <a:bodyPr/>
          <a:lstStyle/>
          <a:p>
            <a:r>
              <a:rPr lang="en-US" dirty="0" smtClean="0"/>
              <a:t>How do we select the “hot area”? Must we?</a:t>
            </a:r>
          </a:p>
        </p:txBody>
      </p:sp>
      <p:sp>
        <p:nvSpPr>
          <p:cNvPr id="4" name="Slide Number Placeholder 3"/>
          <p:cNvSpPr>
            <a:spLocks noGrp="1"/>
          </p:cNvSpPr>
          <p:nvPr>
            <p:ph type="sldNum" sz="quarter" idx="12"/>
          </p:nvPr>
        </p:nvSpPr>
        <p:spPr/>
        <p:txBody>
          <a:bodyPr/>
          <a:lstStyle/>
          <a:p>
            <a:fld id="{0DB00954-739D-4DE9-90DF-A167A549D968}" type="slidenum">
              <a:rPr lang="en-US" smtClean="0"/>
              <a:pPr/>
              <a:t>34</a:t>
            </a:fld>
            <a:endParaRPr lang="en-US" dirty="0"/>
          </a:p>
        </p:txBody>
      </p:sp>
      <p:sp>
        <p:nvSpPr>
          <p:cNvPr id="11" name="TextBox 10"/>
          <p:cNvSpPr txBox="1"/>
          <p:nvPr/>
        </p:nvSpPr>
        <p:spPr>
          <a:xfrm>
            <a:off x="1758401" y="5781160"/>
            <a:ext cx="2505814" cy="369332"/>
          </a:xfrm>
          <a:prstGeom prst="rect">
            <a:avLst/>
          </a:prstGeom>
          <a:noFill/>
        </p:spPr>
        <p:txBody>
          <a:bodyPr wrap="none" rtlCol="0">
            <a:spAutoFit/>
          </a:bodyPr>
          <a:lstStyle/>
          <a:p>
            <a:r>
              <a:rPr lang="en-US" dirty="0" smtClean="0"/>
              <a:t>Hottest X% of the area</a:t>
            </a:r>
            <a:endParaRPr lang="en-US" dirty="0"/>
          </a:p>
        </p:txBody>
      </p:sp>
      <p:sp>
        <p:nvSpPr>
          <p:cNvPr id="12" name="TextBox 11"/>
          <p:cNvSpPr txBox="1"/>
          <p:nvPr/>
        </p:nvSpPr>
        <p:spPr>
          <a:xfrm rot="16200000">
            <a:off x="178701" y="3698144"/>
            <a:ext cx="928459" cy="369332"/>
          </a:xfrm>
          <a:prstGeom prst="rect">
            <a:avLst/>
          </a:prstGeom>
          <a:noFill/>
        </p:spPr>
        <p:txBody>
          <a:bodyPr wrap="none" rtlCol="0">
            <a:spAutoFit/>
          </a:bodyPr>
          <a:lstStyle/>
          <a:p>
            <a:r>
              <a:rPr lang="en-US" dirty="0" smtClean="0"/>
              <a:t>Hit rate</a:t>
            </a:r>
            <a:endParaRPr lang="en-US" dirty="0"/>
          </a:p>
        </p:txBody>
      </p:sp>
      <p:sp>
        <p:nvSpPr>
          <p:cNvPr id="13" name="TextBox 12"/>
          <p:cNvSpPr txBox="1"/>
          <p:nvPr/>
        </p:nvSpPr>
        <p:spPr>
          <a:xfrm>
            <a:off x="671144" y="2458995"/>
            <a:ext cx="312906" cy="369332"/>
          </a:xfrm>
          <a:prstGeom prst="rect">
            <a:avLst/>
          </a:prstGeom>
          <a:noFill/>
        </p:spPr>
        <p:txBody>
          <a:bodyPr wrap="none" rtlCol="0">
            <a:spAutoFit/>
          </a:bodyPr>
          <a:lstStyle/>
          <a:p>
            <a:r>
              <a:rPr lang="en-US" dirty="0" smtClean="0"/>
              <a:t>1</a:t>
            </a:r>
            <a:endParaRPr lang="en-US" dirty="0"/>
          </a:p>
        </p:txBody>
      </p:sp>
      <p:sp>
        <p:nvSpPr>
          <p:cNvPr id="14" name="TextBox 13"/>
          <p:cNvSpPr txBox="1"/>
          <p:nvPr/>
        </p:nvSpPr>
        <p:spPr>
          <a:xfrm>
            <a:off x="4718732" y="5615930"/>
            <a:ext cx="312906" cy="369332"/>
          </a:xfrm>
          <a:prstGeom prst="rect">
            <a:avLst/>
          </a:prstGeom>
          <a:noFill/>
        </p:spPr>
        <p:txBody>
          <a:bodyPr wrap="none" rtlCol="0">
            <a:spAutoFit/>
          </a:bodyPr>
          <a:lstStyle/>
          <a:p>
            <a:r>
              <a:rPr lang="en-US" dirty="0" smtClean="0"/>
              <a:t>1</a:t>
            </a:r>
            <a:endParaRPr lang="en-US" dirty="0"/>
          </a:p>
        </p:txBody>
      </p:sp>
      <p:sp>
        <p:nvSpPr>
          <p:cNvPr id="15" name="TextBox 14"/>
          <p:cNvSpPr txBox="1"/>
          <p:nvPr/>
        </p:nvSpPr>
        <p:spPr>
          <a:xfrm>
            <a:off x="678072" y="5596494"/>
            <a:ext cx="312906" cy="369332"/>
          </a:xfrm>
          <a:prstGeom prst="rect">
            <a:avLst/>
          </a:prstGeom>
          <a:noFill/>
        </p:spPr>
        <p:txBody>
          <a:bodyPr wrap="none" rtlCol="0">
            <a:spAutoFit/>
          </a:bodyPr>
          <a:lstStyle/>
          <a:p>
            <a:r>
              <a:rPr lang="en-US" dirty="0" smtClean="0"/>
              <a:t>0</a:t>
            </a:r>
            <a:endParaRPr lang="en-US" dirty="0"/>
          </a:p>
        </p:txBody>
      </p:sp>
      <p:sp>
        <p:nvSpPr>
          <p:cNvPr id="48" name="Freeform 47"/>
          <p:cNvSpPr/>
          <p:nvPr/>
        </p:nvSpPr>
        <p:spPr>
          <a:xfrm>
            <a:off x="1003335" y="2434281"/>
            <a:ext cx="3904735" cy="3175687"/>
          </a:xfrm>
          <a:custGeom>
            <a:avLst/>
            <a:gdLst>
              <a:gd name="connsiteX0" fmla="*/ 0 w 3904735"/>
              <a:gd name="connsiteY0" fmla="*/ 3138616 h 3175687"/>
              <a:gd name="connsiteX1" fmla="*/ 0 w 3904735"/>
              <a:gd name="connsiteY1" fmla="*/ 3138616 h 3175687"/>
              <a:gd name="connsiteX2" fmla="*/ 61783 w 3904735"/>
              <a:gd name="connsiteY2" fmla="*/ 3052119 h 3175687"/>
              <a:gd name="connsiteX3" fmla="*/ 111210 w 3904735"/>
              <a:gd name="connsiteY3" fmla="*/ 2928551 h 3175687"/>
              <a:gd name="connsiteX4" fmla="*/ 185351 w 3904735"/>
              <a:gd name="connsiteY4" fmla="*/ 2842054 h 3175687"/>
              <a:gd name="connsiteX5" fmla="*/ 222421 w 3904735"/>
              <a:gd name="connsiteY5" fmla="*/ 2780270 h 3175687"/>
              <a:gd name="connsiteX6" fmla="*/ 259492 w 3904735"/>
              <a:gd name="connsiteY6" fmla="*/ 2730843 h 3175687"/>
              <a:gd name="connsiteX7" fmla="*/ 284205 w 3904735"/>
              <a:gd name="connsiteY7" fmla="*/ 2681416 h 3175687"/>
              <a:gd name="connsiteX8" fmla="*/ 321275 w 3904735"/>
              <a:gd name="connsiteY8" fmla="*/ 2669060 h 3175687"/>
              <a:gd name="connsiteX9" fmla="*/ 345989 w 3904735"/>
              <a:gd name="connsiteY9" fmla="*/ 2619633 h 3175687"/>
              <a:gd name="connsiteX10" fmla="*/ 383059 w 3904735"/>
              <a:gd name="connsiteY10" fmla="*/ 2557849 h 3175687"/>
              <a:gd name="connsiteX11" fmla="*/ 407773 w 3904735"/>
              <a:gd name="connsiteY11" fmla="*/ 2483708 h 3175687"/>
              <a:gd name="connsiteX12" fmla="*/ 457200 w 3904735"/>
              <a:gd name="connsiteY12" fmla="*/ 2397211 h 3175687"/>
              <a:gd name="connsiteX13" fmla="*/ 469556 w 3904735"/>
              <a:gd name="connsiteY13" fmla="*/ 2360141 h 3175687"/>
              <a:gd name="connsiteX14" fmla="*/ 518983 w 3904735"/>
              <a:gd name="connsiteY14" fmla="*/ 2286000 h 3175687"/>
              <a:gd name="connsiteX15" fmla="*/ 556054 w 3904735"/>
              <a:gd name="connsiteY15" fmla="*/ 2150076 h 3175687"/>
              <a:gd name="connsiteX16" fmla="*/ 593124 w 3904735"/>
              <a:gd name="connsiteY16" fmla="*/ 2100649 h 3175687"/>
              <a:gd name="connsiteX17" fmla="*/ 654908 w 3904735"/>
              <a:gd name="connsiteY17" fmla="*/ 2014151 h 3175687"/>
              <a:gd name="connsiteX18" fmla="*/ 691978 w 3904735"/>
              <a:gd name="connsiteY18" fmla="*/ 1940011 h 3175687"/>
              <a:gd name="connsiteX19" fmla="*/ 729048 w 3904735"/>
              <a:gd name="connsiteY19" fmla="*/ 1927654 h 3175687"/>
              <a:gd name="connsiteX20" fmla="*/ 790832 w 3904735"/>
              <a:gd name="connsiteY20" fmla="*/ 1841157 h 3175687"/>
              <a:gd name="connsiteX21" fmla="*/ 815546 w 3904735"/>
              <a:gd name="connsiteY21" fmla="*/ 1804087 h 3175687"/>
              <a:gd name="connsiteX22" fmla="*/ 889686 w 3904735"/>
              <a:gd name="connsiteY22" fmla="*/ 1742303 h 3175687"/>
              <a:gd name="connsiteX23" fmla="*/ 914400 w 3904735"/>
              <a:gd name="connsiteY23" fmla="*/ 1705233 h 3175687"/>
              <a:gd name="connsiteX24" fmla="*/ 988540 w 3904735"/>
              <a:gd name="connsiteY24" fmla="*/ 1643449 h 3175687"/>
              <a:gd name="connsiteX25" fmla="*/ 1062681 w 3904735"/>
              <a:gd name="connsiteY25" fmla="*/ 1556951 h 3175687"/>
              <a:gd name="connsiteX26" fmla="*/ 1112108 w 3904735"/>
              <a:gd name="connsiteY26" fmla="*/ 1482811 h 3175687"/>
              <a:gd name="connsiteX27" fmla="*/ 1173892 w 3904735"/>
              <a:gd name="connsiteY27" fmla="*/ 1408670 h 3175687"/>
              <a:gd name="connsiteX28" fmla="*/ 1223319 w 3904735"/>
              <a:gd name="connsiteY28" fmla="*/ 1334530 h 3175687"/>
              <a:gd name="connsiteX29" fmla="*/ 1248032 w 3904735"/>
              <a:gd name="connsiteY29" fmla="*/ 1297460 h 3175687"/>
              <a:gd name="connsiteX30" fmla="*/ 1285102 w 3904735"/>
              <a:gd name="connsiteY30" fmla="*/ 1272746 h 3175687"/>
              <a:gd name="connsiteX31" fmla="*/ 1346886 w 3904735"/>
              <a:gd name="connsiteY31" fmla="*/ 1161535 h 3175687"/>
              <a:gd name="connsiteX32" fmla="*/ 1421027 w 3904735"/>
              <a:gd name="connsiteY32" fmla="*/ 1136822 h 3175687"/>
              <a:gd name="connsiteX33" fmla="*/ 1458097 w 3904735"/>
              <a:gd name="connsiteY33" fmla="*/ 1112108 h 3175687"/>
              <a:gd name="connsiteX34" fmla="*/ 1495167 w 3904735"/>
              <a:gd name="connsiteY34" fmla="*/ 1099751 h 3175687"/>
              <a:gd name="connsiteX35" fmla="*/ 1544594 w 3904735"/>
              <a:gd name="connsiteY35" fmla="*/ 1062681 h 3175687"/>
              <a:gd name="connsiteX36" fmla="*/ 1581665 w 3904735"/>
              <a:gd name="connsiteY36" fmla="*/ 1037968 h 3175687"/>
              <a:gd name="connsiteX37" fmla="*/ 1631092 w 3904735"/>
              <a:gd name="connsiteY37" fmla="*/ 951470 h 3175687"/>
              <a:gd name="connsiteX38" fmla="*/ 1668162 w 3904735"/>
              <a:gd name="connsiteY38" fmla="*/ 926757 h 3175687"/>
              <a:gd name="connsiteX39" fmla="*/ 1692875 w 3904735"/>
              <a:gd name="connsiteY39" fmla="*/ 889687 h 3175687"/>
              <a:gd name="connsiteX40" fmla="*/ 1779373 w 3904735"/>
              <a:gd name="connsiteY40" fmla="*/ 827903 h 3175687"/>
              <a:gd name="connsiteX41" fmla="*/ 1828800 w 3904735"/>
              <a:gd name="connsiteY41" fmla="*/ 790833 h 3175687"/>
              <a:gd name="connsiteX42" fmla="*/ 1841156 w 3904735"/>
              <a:gd name="connsiteY42" fmla="*/ 753762 h 3175687"/>
              <a:gd name="connsiteX43" fmla="*/ 1927654 w 3904735"/>
              <a:gd name="connsiteY43" fmla="*/ 704335 h 3175687"/>
              <a:gd name="connsiteX44" fmla="*/ 1977081 w 3904735"/>
              <a:gd name="connsiteY44" fmla="*/ 667265 h 3175687"/>
              <a:gd name="connsiteX45" fmla="*/ 2038865 w 3904735"/>
              <a:gd name="connsiteY45" fmla="*/ 642551 h 3175687"/>
              <a:gd name="connsiteX46" fmla="*/ 2075935 w 3904735"/>
              <a:gd name="connsiteY46" fmla="*/ 617838 h 3175687"/>
              <a:gd name="connsiteX47" fmla="*/ 2211859 w 3904735"/>
              <a:gd name="connsiteY47" fmla="*/ 580768 h 3175687"/>
              <a:gd name="connsiteX48" fmla="*/ 2248929 w 3904735"/>
              <a:gd name="connsiteY48" fmla="*/ 568411 h 3175687"/>
              <a:gd name="connsiteX49" fmla="*/ 2298356 w 3904735"/>
              <a:gd name="connsiteY49" fmla="*/ 531341 h 3175687"/>
              <a:gd name="connsiteX50" fmla="*/ 2360140 w 3904735"/>
              <a:gd name="connsiteY50" fmla="*/ 469557 h 3175687"/>
              <a:gd name="connsiteX51" fmla="*/ 2421924 w 3904735"/>
              <a:gd name="connsiteY51" fmla="*/ 457200 h 3175687"/>
              <a:gd name="connsiteX52" fmla="*/ 2496065 w 3904735"/>
              <a:gd name="connsiteY52" fmla="*/ 420130 h 3175687"/>
              <a:gd name="connsiteX53" fmla="*/ 2533135 w 3904735"/>
              <a:gd name="connsiteY53" fmla="*/ 407773 h 3175687"/>
              <a:gd name="connsiteX54" fmla="*/ 2607275 w 3904735"/>
              <a:gd name="connsiteY54" fmla="*/ 333633 h 3175687"/>
              <a:gd name="connsiteX55" fmla="*/ 2681416 w 3904735"/>
              <a:gd name="connsiteY55" fmla="*/ 308919 h 3175687"/>
              <a:gd name="connsiteX56" fmla="*/ 2718486 w 3904735"/>
              <a:gd name="connsiteY56" fmla="*/ 284205 h 3175687"/>
              <a:gd name="connsiteX57" fmla="*/ 2842054 w 3904735"/>
              <a:gd name="connsiteY57" fmla="*/ 259492 h 3175687"/>
              <a:gd name="connsiteX58" fmla="*/ 2953265 w 3904735"/>
              <a:gd name="connsiteY58" fmla="*/ 234778 h 3175687"/>
              <a:gd name="connsiteX59" fmla="*/ 3015048 w 3904735"/>
              <a:gd name="connsiteY59" fmla="*/ 222422 h 3175687"/>
              <a:gd name="connsiteX60" fmla="*/ 3076832 w 3904735"/>
              <a:gd name="connsiteY60" fmla="*/ 197708 h 3175687"/>
              <a:gd name="connsiteX61" fmla="*/ 3138616 w 3904735"/>
              <a:gd name="connsiteY61" fmla="*/ 160638 h 3175687"/>
              <a:gd name="connsiteX62" fmla="*/ 3188043 w 3904735"/>
              <a:gd name="connsiteY62" fmla="*/ 148281 h 3175687"/>
              <a:gd name="connsiteX63" fmla="*/ 3286897 w 3904735"/>
              <a:gd name="connsiteY63" fmla="*/ 111211 h 3175687"/>
              <a:gd name="connsiteX64" fmla="*/ 3484605 w 3904735"/>
              <a:gd name="connsiteY64" fmla="*/ 86497 h 3175687"/>
              <a:gd name="connsiteX65" fmla="*/ 3620529 w 3904735"/>
              <a:gd name="connsiteY65" fmla="*/ 49427 h 3175687"/>
              <a:gd name="connsiteX66" fmla="*/ 3694670 w 3904735"/>
              <a:gd name="connsiteY66" fmla="*/ 24714 h 3175687"/>
              <a:gd name="connsiteX67" fmla="*/ 3842951 w 3904735"/>
              <a:gd name="connsiteY67" fmla="*/ 0 h 3175687"/>
              <a:gd name="connsiteX68" fmla="*/ 3880021 w 3904735"/>
              <a:gd name="connsiteY68" fmla="*/ 12357 h 3175687"/>
              <a:gd name="connsiteX69" fmla="*/ 3892378 w 3904735"/>
              <a:gd name="connsiteY69" fmla="*/ 49427 h 3175687"/>
              <a:gd name="connsiteX70" fmla="*/ 3904735 w 3904735"/>
              <a:gd name="connsiteY70" fmla="*/ 247135 h 3175687"/>
              <a:gd name="connsiteX71" fmla="*/ 3892378 w 3904735"/>
              <a:gd name="connsiteY71" fmla="*/ 432487 h 3175687"/>
              <a:gd name="connsiteX72" fmla="*/ 3867665 w 3904735"/>
              <a:gd name="connsiteY72" fmla="*/ 543697 h 3175687"/>
              <a:gd name="connsiteX73" fmla="*/ 3855308 w 3904735"/>
              <a:gd name="connsiteY73" fmla="*/ 605481 h 3175687"/>
              <a:gd name="connsiteX74" fmla="*/ 3867665 w 3904735"/>
              <a:gd name="connsiteY74" fmla="*/ 1013254 h 3175687"/>
              <a:gd name="connsiteX75" fmla="*/ 3842951 w 3904735"/>
              <a:gd name="connsiteY75" fmla="*/ 1272746 h 3175687"/>
              <a:gd name="connsiteX76" fmla="*/ 3830594 w 3904735"/>
              <a:gd name="connsiteY76" fmla="*/ 1421027 h 3175687"/>
              <a:gd name="connsiteX77" fmla="*/ 3855308 w 3904735"/>
              <a:gd name="connsiteY77" fmla="*/ 1742303 h 3175687"/>
              <a:gd name="connsiteX78" fmla="*/ 3880021 w 3904735"/>
              <a:gd name="connsiteY78" fmla="*/ 1977081 h 3175687"/>
              <a:gd name="connsiteX79" fmla="*/ 3867665 w 3904735"/>
              <a:gd name="connsiteY79" fmla="*/ 2471351 h 3175687"/>
              <a:gd name="connsiteX80" fmla="*/ 3880021 w 3904735"/>
              <a:gd name="connsiteY80" fmla="*/ 2557849 h 3175687"/>
              <a:gd name="connsiteX81" fmla="*/ 3867665 w 3904735"/>
              <a:gd name="connsiteY81" fmla="*/ 2829697 h 3175687"/>
              <a:gd name="connsiteX82" fmla="*/ 3855308 w 3904735"/>
              <a:gd name="connsiteY82" fmla="*/ 3015049 h 3175687"/>
              <a:gd name="connsiteX83" fmla="*/ 3830594 w 3904735"/>
              <a:gd name="connsiteY83" fmla="*/ 3089189 h 3175687"/>
              <a:gd name="connsiteX84" fmla="*/ 3818237 w 3904735"/>
              <a:gd name="connsiteY84" fmla="*/ 3126260 h 3175687"/>
              <a:gd name="connsiteX85" fmla="*/ 3323967 w 3904735"/>
              <a:gd name="connsiteY85" fmla="*/ 3126260 h 3175687"/>
              <a:gd name="connsiteX86" fmla="*/ 3089189 w 3904735"/>
              <a:gd name="connsiteY86" fmla="*/ 3150973 h 3175687"/>
              <a:gd name="connsiteX87" fmla="*/ 2693773 w 3904735"/>
              <a:gd name="connsiteY87" fmla="*/ 3175687 h 3175687"/>
              <a:gd name="connsiteX88" fmla="*/ 2323070 w 3904735"/>
              <a:gd name="connsiteY88" fmla="*/ 3150973 h 3175687"/>
              <a:gd name="connsiteX89" fmla="*/ 1767016 w 3904735"/>
              <a:gd name="connsiteY89" fmla="*/ 3150973 h 3175687"/>
              <a:gd name="connsiteX90" fmla="*/ 1186248 w 3904735"/>
              <a:gd name="connsiteY90" fmla="*/ 3163330 h 3175687"/>
              <a:gd name="connsiteX91" fmla="*/ 827902 w 3904735"/>
              <a:gd name="connsiteY91" fmla="*/ 3138616 h 3175687"/>
              <a:gd name="connsiteX92" fmla="*/ 345989 w 3904735"/>
              <a:gd name="connsiteY92" fmla="*/ 3150973 h 3175687"/>
              <a:gd name="connsiteX93" fmla="*/ 234778 w 3904735"/>
              <a:gd name="connsiteY93" fmla="*/ 3150973 h 3175687"/>
              <a:gd name="connsiteX94" fmla="*/ 86497 w 3904735"/>
              <a:gd name="connsiteY94" fmla="*/ 3138616 h 3175687"/>
              <a:gd name="connsiteX95" fmla="*/ 0 w 3904735"/>
              <a:gd name="connsiteY95" fmla="*/ 3138616 h 3175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904735" h="3175687">
                <a:moveTo>
                  <a:pt x="0" y="3138616"/>
                </a:moveTo>
                <a:lnTo>
                  <a:pt x="0" y="3138616"/>
                </a:lnTo>
                <a:cubicBezTo>
                  <a:pt x="20594" y="3109784"/>
                  <a:pt x="44985" y="3083316"/>
                  <a:pt x="61783" y="3052119"/>
                </a:cubicBezTo>
                <a:cubicBezTo>
                  <a:pt x="93496" y="2993223"/>
                  <a:pt x="74017" y="2978142"/>
                  <a:pt x="111210" y="2928551"/>
                </a:cubicBezTo>
                <a:cubicBezTo>
                  <a:pt x="223901" y="2778295"/>
                  <a:pt x="114082" y="2956084"/>
                  <a:pt x="185351" y="2842054"/>
                </a:cubicBezTo>
                <a:cubicBezTo>
                  <a:pt x="198080" y="2821687"/>
                  <a:pt x="209099" y="2800254"/>
                  <a:pt x="222421" y="2780270"/>
                </a:cubicBezTo>
                <a:cubicBezTo>
                  <a:pt x="233845" y="2763134"/>
                  <a:pt x="248577" y="2748307"/>
                  <a:pt x="259492" y="2730843"/>
                </a:cubicBezTo>
                <a:cubicBezTo>
                  <a:pt x="269255" y="2715223"/>
                  <a:pt x="271180" y="2694441"/>
                  <a:pt x="284205" y="2681416"/>
                </a:cubicBezTo>
                <a:cubicBezTo>
                  <a:pt x="293415" y="2672206"/>
                  <a:pt x="308918" y="2673179"/>
                  <a:pt x="321275" y="2669060"/>
                </a:cubicBezTo>
                <a:cubicBezTo>
                  <a:pt x="329513" y="2652584"/>
                  <a:pt x="337043" y="2635735"/>
                  <a:pt x="345989" y="2619633"/>
                </a:cubicBezTo>
                <a:cubicBezTo>
                  <a:pt x="357653" y="2598638"/>
                  <a:pt x="373121" y="2579713"/>
                  <a:pt x="383059" y="2557849"/>
                </a:cubicBezTo>
                <a:cubicBezTo>
                  <a:pt x="393839" y="2534133"/>
                  <a:pt x="393323" y="2505383"/>
                  <a:pt x="407773" y="2483708"/>
                </a:cubicBezTo>
                <a:cubicBezTo>
                  <a:pt x="432590" y="2446481"/>
                  <a:pt x="438389" y="2441104"/>
                  <a:pt x="457200" y="2397211"/>
                </a:cubicBezTo>
                <a:cubicBezTo>
                  <a:pt x="462331" y="2385239"/>
                  <a:pt x="463231" y="2371527"/>
                  <a:pt x="469556" y="2360141"/>
                </a:cubicBezTo>
                <a:cubicBezTo>
                  <a:pt x="483980" y="2334177"/>
                  <a:pt x="518983" y="2286000"/>
                  <a:pt x="518983" y="2286000"/>
                </a:cubicBezTo>
                <a:cubicBezTo>
                  <a:pt x="524958" y="2256124"/>
                  <a:pt x="538950" y="2172881"/>
                  <a:pt x="556054" y="2150076"/>
                </a:cubicBezTo>
                <a:cubicBezTo>
                  <a:pt x="568411" y="2133600"/>
                  <a:pt x="583123" y="2118652"/>
                  <a:pt x="593124" y="2100649"/>
                </a:cubicBezTo>
                <a:cubicBezTo>
                  <a:pt x="642024" y="2012629"/>
                  <a:pt x="586880" y="2059503"/>
                  <a:pt x="654908" y="2014151"/>
                </a:cubicBezTo>
                <a:cubicBezTo>
                  <a:pt x="663048" y="1989731"/>
                  <a:pt x="670203" y="1957431"/>
                  <a:pt x="691978" y="1940011"/>
                </a:cubicBezTo>
                <a:cubicBezTo>
                  <a:pt x="702149" y="1931874"/>
                  <a:pt x="716691" y="1931773"/>
                  <a:pt x="729048" y="1927654"/>
                </a:cubicBezTo>
                <a:cubicBezTo>
                  <a:pt x="774778" y="1836196"/>
                  <a:pt x="728213" y="1916299"/>
                  <a:pt x="790832" y="1841157"/>
                </a:cubicBezTo>
                <a:cubicBezTo>
                  <a:pt x="800339" y="1829748"/>
                  <a:pt x="806039" y="1815496"/>
                  <a:pt x="815546" y="1804087"/>
                </a:cubicBezTo>
                <a:cubicBezTo>
                  <a:pt x="845280" y="1768406"/>
                  <a:pt x="853234" y="1766604"/>
                  <a:pt x="889686" y="1742303"/>
                </a:cubicBezTo>
                <a:cubicBezTo>
                  <a:pt x="897924" y="1729946"/>
                  <a:pt x="903899" y="1715734"/>
                  <a:pt x="914400" y="1705233"/>
                </a:cubicBezTo>
                <a:cubicBezTo>
                  <a:pt x="1028793" y="1590840"/>
                  <a:pt x="867092" y="1785138"/>
                  <a:pt x="988540" y="1643449"/>
                </a:cubicBezTo>
                <a:cubicBezTo>
                  <a:pt x="1083650" y="1532486"/>
                  <a:pt x="970695" y="1648937"/>
                  <a:pt x="1062681" y="1556951"/>
                </a:cubicBezTo>
                <a:cubicBezTo>
                  <a:pt x="1089186" y="1477431"/>
                  <a:pt x="1054257" y="1563801"/>
                  <a:pt x="1112108" y="1482811"/>
                </a:cubicBezTo>
                <a:cubicBezTo>
                  <a:pt x="1169119" y="1402996"/>
                  <a:pt x="1100809" y="1457392"/>
                  <a:pt x="1173892" y="1408670"/>
                </a:cubicBezTo>
                <a:lnTo>
                  <a:pt x="1223319" y="1334530"/>
                </a:lnTo>
                <a:cubicBezTo>
                  <a:pt x="1231557" y="1322173"/>
                  <a:pt x="1235675" y="1305698"/>
                  <a:pt x="1248032" y="1297460"/>
                </a:cubicBezTo>
                <a:lnTo>
                  <a:pt x="1285102" y="1272746"/>
                </a:lnTo>
                <a:cubicBezTo>
                  <a:pt x="1300301" y="1227148"/>
                  <a:pt x="1301485" y="1186757"/>
                  <a:pt x="1346886" y="1161535"/>
                </a:cubicBezTo>
                <a:cubicBezTo>
                  <a:pt x="1369658" y="1148884"/>
                  <a:pt x="1421027" y="1136822"/>
                  <a:pt x="1421027" y="1136822"/>
                </a:cubicBezTo>
                <a:cubicBezTo>
                  <a:pt x="1433384" y="1128584"/>
                  <a:pt x="1444814" y="1118750"/>
                  <a:pt x="1458097" y="1112108"/>
                </a:cubicBezTo>
                <a:cubicBezTo>
                  <a:pt x="1469747" y="1106283"/>
                  <a:pt x="1483858" y="1106213"/>
                  <a:pt x="1495167" y="1099751"/>
                </a:cubicBezTo>
                <a:cubicBezTo>
                  <a:pt x="1513048" y="1089533"/>
                  <a:pt x="1527835" y="1074651"/>
                  <a:pt x="1544594" y="1062681"/>
                </a:cubicBezTo>
                <a:cubicBezTo>
                  <a:pt x="1556679" y="1054049"/>
                  <a:pt x="1569308" y="1046206"/>
                  <a:pt x="1581665" y="1037968"/>
                </a:cubicBezTo>
                <a:cubicBezTo>
                  <a:pt x="1591357" y="1018583"/>
                  <a:pt x="1613625" y="968937"/>
                  <a:pt x="1631092" y="951470"/>
                </a:cubicBezTo>
                <a:cubicBezTo>
                  <a:pt x="1641593" y="940969"/>
                  <a:pt x="1655805" y="934995"/>
                  <a:pt x="1668162" y="926757"/>
                </a:cubicBezTo>
                <a:cubicBezTo>
                  <a:pt x="1676400" y="914400"/>
                  <a:pt x="1682374" y="900188"/>
                  <a:pt x="1692875" y="889687"/>
                </a:cubicBezTo>
                <a:cubicBezTo>
                  <a:pt x="1713075" y="869487"/>
                  <a:pt x="1754809" y="845448"/>
                  <a:pt x="1779373" y="827903"/>
                </a:cubicBezTo>
                <a:cubicBezTo>
                  <a:pt x="1796132" y="815933"/>
                  <a:pt x="1812324" y="803190"/>
                  <a:pt x="1828800" y="790833"/>
                </a:cubicBezTo>
                <a:cubicBezTo>
                  <a:pt x="1832919" y="778476"/>
                  <a:pt x="1833019" y="763933"/>
                  <a:pt x="1841156" y="753762"/>
                </a:cubicBezTo>
                <a:cubicBezTo>
                  <a:pt x="1854758" y="736760"/>
                  <a:pt x="1913064" y="713454"/>
                  <a:pt x="1927654" y="704335"/>
                </a:cubicBezTo>
                <a:cubicBezTo>
                  <a:pt x="1945118" y="693420"/>
                  <a:pt x="1959078" y="677267"/>
                  <a:pt x="1977081" y="667265"/>
                </a:cubicBezTo>
                <a:cubicBezTo>
                  <a:pt x="1996471" y="656493"/>
                  <a:pt x="2019026" y="652471"/>
                  <a:pt x="2038865" y="642551"/>
                </a:cubicBezTo>
                <a:cubicBezTo>
                  <a:pt x="2052148" y="635910"/>
                  <a:pt x="2062364" y="623870"/>
                  <a:pt x="2075935" y="617838"/>
                </a:cubicBezTo>
                <a:cubicBezTo>
                  <a:pt x="2144110" y="587538"/>
                  <a:pt x="2145404" y="597381"/>
                  <a:pt x="2211859" y="580768"/>
                </a:cubicBezTo>
                <a:cubicBezTo>
                  <a:pt x="2224495" y="577609"/>
                  <a:pt x="2236572" y="572530"/>
                  <a:pt x="2248929" y="568411"/>
                </a:cubicBezTo>
                <a:cubicBezTo>
                  <a:pt x="2265405" y="556054"/>
                  <a:pt x="2282963" y="545023"/>
                  <a:pt x="2298356" y="531341"/>
                </a:cubicBezTo>
                <a:cubicBezTo>
                  <a:pt x="2320125" y="511991"/>
                  <a:pt x="2335165" y="484542"/>
                  <a:pt x="2360140" y="469557"/>
                </a:cubicBezTo>
                <a:cubicBezTo>
                  <a:pt x="2378150" y="458751"/>
                  <a:pt x="2401329" y="461319"/>
                  <a:pt x="2421924" y="457200"/>
                </a:cubicBezTo>
                <a:cubicBezTo>
                  <a:pt x="2446638" y="444843"/>
                  <a:pt x="2470816" y="431352"/>
                  <a:pt x="2496065" y="420130"/>
                </a:cubicBezTo>
                <a:cubicBezTo>
                  <a:pt x="2507967" y="414840"/>
                  <a:pt x="2523129" y="416112"/>
                  <a:pt x="2533135" y="407773"/>
                </a:cubicBezTo>
                <a:cubicBezTo>
                  <a:pt x="2595280" y="355985"/>
                  <a:pt x="2541413" y="362905"/>
                  <a:pt x="2607275" y="333633"/>
                </a:cubicBezTo>
                <a:cubicBezTo>
                  <a:pt x="2631080" y="323053"/>
                  <a:pt x="2659741" y="323370"/>
                  <a:pt x="2681416" y="308919"/>
                </a:cubicBezTo>
                <a:cubicBezTo>
                  <a:pt x="2693773" y="300681"/>
                  <a:pt x="2704836" y="290055"/>
                  <a:pt x="2718486" y="284205"/>
                </a:cubicBezTo>
                <a:cubicBezTo>
                  <a:pt x="2742638" y="273854"/>
                  <a:pt x="2824309" y="262718"/>
                  <a:pt x="2842054" y="259492"/>
                </a:cubicBezTo>
                <a:cubicBezTo>
                  <a:pt x="2944552" y="240856"/>
                  <a:pt x="2864005" y="254613"/>
                  <a:pt x="2953265" y="234778"/>
                </a:cubicBezTo>
                <a:cubicBezTo>
                  <a:pt x="2973767" y="230222"/>
                  <a:pt x="2994454" y="226541"/>
                  <a:pt x="3015048" y="222422"/>
                </a:cubicBezTo>
                <a:cubicBezTo>
                  <a:pt x="3035643" y="214184"/>
                  <a:pt x="3056993" y="207628"/>
                  <a:pt x="3076832" y="197708"/>
                </a:cubicBezTo>
                <a:cubicBezTo>
                  <a:pt x="3098314" y="186967"/>
                  <a:pt x="3116669" y="170392"/>
                  <a:pt x="3138616" y="160638"/>
                </a:cubicBezTo>
                <a:cubicBezTo>
                  <a:pt x="3154135" y="153741"/>
                  <a:pt x="3171932" y="153651"/>
                  <a:pt x="3188043" y="148281"/>
                </a:cubicBezTo>
                <a:cubicBezTo>
                  <a:pt x="3199886" y="144333"/>
                  <a:pt x="3265212" y="115548"/>
                  <a:pt x="3286897" y="111211"/>
                </a:cubicBezTo>
                <a:cubicBezTo>
                  <a:pt x="3330976" y="102395"/>
                  <a:pt x="3446054" y="90781"/>
                  <a:pt x="3484605" y="86497"/>
                </a:cubicBezTo>
                <a:cubicBezTo>
                  <a:pt x="3616877" y="33589"/>
                  <a:pt x="3471167" y="86767"/>
                  <a:pt x="3620529" y="49427"/>
                </a:cubicBezTo>
                <a:cubicBezTo>
                  <a:pt x="3645802" y="43109"/>
                  <a:pt x="3669125" y="29823"/>
                  <a:pt x="3694670" y="24714"/>
                </a:cubicBezTo>
                <a:cubicBezTo>
                  <a:pt x="3785013" y="6645"/>
                  <a:pt x="3735663" y="15327"/>
                  <a:pt x="3842951" y="0"/>
                </a:cubicBezTo>
                <a:cubicBezTo>
                  <a:pt x="3855308" y="4119"/>
                  <a:pt x="3870811" y="3147"/>
                  <a:pt x="3880021" y="12357"/>
                </a:cubicBezTo>
                <a:cubicBezTo>
                  <a:pt x="3889231" y="21567"/>
                  <a:pt x="3891014" y="36473"/>
                  <a:pt x="3892378" y="49427"/>
                </a:cubicBezTo>
                <a:cubicBezTo>
                  <a:pt x="3899291" y="115095"/>
                  <a:pt x="3900616" y="181232"/>
                  <a:pt x="3904735" y="247135"/>
                </a:cubicBezTo>
                <a:cubicBezTo>
                  <a:pt x="3900616" y="308919"/>
                  <a:pt x="3898540" y="370873"/>
                  <a:pt x="3892378" y="432487"/>
                </a:cubicBezTo>
                <a:cubicBezTo>
                  <a:pt x="3888991" y="466354"/>
                  <a:pt x="3875168" y="509933"/>
                  <a:pt x="3867665" y="543697"/>
                </a:cubicBezTo>
                <a:cubicBezTo>
                  <a:pt x="3863109" y="564199"/>
                  <a:pt x="3859427" y="584886"/>
                  <a:pt x="3855308" y="605481"/>
                </a:cubicBezTo>
                <a:cubicBezTo>
                  <a:pt x="3859427" y="741405"/>
                  <a:pt x="3870183" y="877291"/>
                  <a:pt x="3867665" y="1013254"/>
                </a:cubicBezTo>
                <a:cubicBezTo>
                  <a:pt x="3866056" y="1100128"/>
                  <a:pt x="3850818" y="1186214"/>
                  <a:pt x="3842951" y="1272746"/>
                </a:cubicBezTo>
                <a:cubicBezTo>
                  <a:pt x="3838460" y="1322141"/>
                  <a:pt x="3830594" y="1421027"/>
                  <a:pt x="3830594" y="1421027"/>
                </a:cubicBezTo>
                <a:cubicBezTo>
                  <a:pt x="3862325" y="1960449"/>
                  <a:pt x="3826067" y="1406042"/>
                  <a:pt x="3855308" y="1742303"/>
                </a:cubicBezTo>
                <a:cubicBezTo>
                  <a:pt x="3874490" y="1962890"/>
                  <a:pt x="3854392" y="1848928"/>
                  <a:pt x="3880021" y="1977081"/>
                </a:cubicBezTo>
                <a:cubicBezTo>
                  <a:pt x="3875902" y="2141838"/>
                  <a:pt x="3867665" y="2306543"/>
                  <a:pt x="3867665" y="2471351"/>
                </a:cubicBezTo>
                <a:cubicBezTo>
                  <a:pt x="3867665" y="2500476"/>
                  <a:pt x="3880021" y="2528724"/>
                  <a:pt x="3880021" y="2557849"/>
                </a:cubicBezTo>
                <a:cubicBezTo>
                  <a:pt x="3880021" y="2648559"/>
                  <a:pt x="3872561" y="2739120"/>
                  <a:pt x="3867665" y="2829697"/>
                </a:cubicBezTo>
                <a:cubicBezTo>
                  <a:pt x="3864323" y="2891528"/>
                  <a:pt x="3864065" y="2953750"/>
                  <a:pt x="3855308" y="3015049"/>
                </a:cubicBezTo>
                <a:cubicBezTo>
                  <a:pt x="3851624" y="3040837"/>
                  <a:pt x="3838832" y="3064476"/>
                  <a:pt x="3830594" y="3089189"/>
                </a:cubicBezTo>
                <a:lnTo>
                  <a:pt x="3818237" y="3126260"/>
                </a:lnTo>
                <a:cubicBezTo>
                  <a:pt x="3555993" y="3109869"/>
                  <a:pt x="3635241" y="3107950"/>
                  <a:pt x="3323967" y="3126260"/>
                </a:cubicBezTo>
                <a:cubicBezTo>
                  <a:pt x="3177249" y="3134890"/>
                  <a:pt x="3228960" y="3140746"/>
                  <a:pt x="3089189" y="3150973"/>
                </a:cubicBezTo>
                <a:cubicBezTo>
                  <a:pt x="2957479" y="3160611"/>
                  <a:pt x="2693773" y="3175687"/>
                  <a:pt x="2693773" y="3175687"/>
                </a:cubicBezTo>
                <a:cubicBezTo>
                  <a:pt x="2570205" y="3167449"/>
                  <a:pt x="2446896" y="3152939"/>
                  <a:pt x="2323070" y="3150973"/>
                </a:cubicBezTo>
                <a:cubicBezTo>
                  <a:pt x="1552670" y="3138744"/>
                  <a:pt x="2164993" y="3184138"/>
                  <a:pt x="1767016" y="3150973"/>
                </a:cubicBezTo>
                <a:cubicBezTo>
                  <a:pt x="1573427" y="3155092"/>
                  <a:pt x="1379881" y="3163330"/>
                  <a:pt x="1186248" y="3163330"/>
                </a:cubicBezTo>
                <a:cubicBezTo>
                  <a:pt x="934857" y="3163330"/>
                  <a:pt x="972661" y="3167568"/>
                  <a:pt x="827902" y="3138616"/>
                </a:cubicBezTo>
                <a:cubicBezTo>
                  <a:pt x="667264" y="3142735"/>
                  <a:pt x="506679" y="3150973"/>
                  <a:pt x="345989" y="3150973"/>
                </a:cubicBezTo>
                <a:cubicBezTo>
                  <a:pt x="204803" y="3150973"/>
                  <a:pt x="355320" y="3120837"/>
                  <a:pt x="234778" y="3150973"/>
                </a:cubicBezTo>
                <a:cubicBezTo>
                  <a:pt x="185351" y="3146854"/>
                  <a:pt x="135421" y="3146770"/>
                  <a:pt x="86497" y="3138616"/>
                </a:cubicBezTo>
                <a:cubicBezTo>
                  <a:pt x="60801" y="3134333"/>
                  <a:pt x="14416" y="3138616"/>
                  <a:pt x="0" y="3138616"/>
                </a:cubicBezTo>
                <a:close/>
              </a:path>
            </a:pathLst>
          </a:custGeom>
          <a:solidFill>
            <a:schemeClr val="accent1">
              <a:lumMod val="75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cxnSp>
        <p:nvCxnSpPr>
          <p:cNvPr id="6" name="Straight Arrow Connector 5"/>
          <p:cNvCxnSpPr/>
          <p:nvPr/>
        </p:nvCxnSpPr>
        <p:spPr bwMode="auto">
          <a:xfrm>
            <a:off x="990978" y="5572898"/>
            <a:ext cx="4040660"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flipV="1">
            <a:off x="990978" y="2458995"/>
            <a:ext cx="0" cy="31139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6" name="Oval 15"/>
          <p:cNvSpPr/>
          <p:nvPr/>
        </p:nvSpPr>
        <p:spPr>
          <a:xfrm>
            <a:off x="1303638" y="4991322"/>
            <a:ext cx="86498" cy="86498"/>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7" name="Oval 16"/>
          <p:cNvSpPr/>
          <p:nvPr/>
        </p:nvSpPr>
        <p:spPr>
          <a:xfrm>
            <a:off x="1633529" y="4344981"/>
            <a:ext cx="86498" cy="86498"/>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8" name="Oval 17"/>
          <p:cNvSpPr/>
          <p:nvPr/>
        </p:nvSpPr>
        <p:spPr>
          <a:xfrm>
            <a:off x="1819289" y="3796312"/>
            <a:ext cx="86498" cy="86498"/>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9" name="Oval 18"/>
          <p:cNvSpPr/>
          <p:nvPr/>
        </p:nvSpPr>
        <p:spPr>
          <a:xfrm>
            <a:off x="2787889" y="3211144"/>
            <a:ext cx="86498" cy="86498"/>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0" name="Oval 19"/>
          <p:cNvSpPr/>
          <p:nvPr/>
        </p:nvSpPr>
        <p:spPr>
          <a:xfrm>
            <a:off x="3392496" y="2826705"/>
            <a:ext cx="86498" cy="86498"/>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1" name="Oval 20"/>
          <p:cNvSpPr/>
          <p:nvPr/>
        </p:nvSpPr>
        <p:spPr>
          <a:xfrm>
            <a:off x="3975695" y="2558537"/>
            <a:ext cx="86498" cy="86498"/>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2" name="Oval 21"/>
          <p:cNvSpPr/>
          <p:nvPr/>
        </p:nvSpPr>
        <p:spPr>
          <a:xfrm>
            <a:off x="4389530" y="2428319"/>
            <a:ext cx="86498" cy="86498"/>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3" name="Oval 22"/>
          <p:cNvSpPr/>
          <p:nvPr/>
        </p:nvSpPr>
        <p:spPr>
          <a:xfrm>
            <a:off x="4831936" y="2372497"/>
            <a:ext cx="86498" cy="86498"/>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cxnSp>
        <p:nvCxnSpPr>
          <p:cNvPr id="30" name="Straight Connector 29"/>
          <p:cNvCxnSpPr>
            <a:stCxn id="23" idx="2"/>
            <a:endCxn id="22" idx="6"/>
          </p:cNvCxnSpPr>
          <p:nvPr/>
        </p:nvCxnSpPr>
        <p:spPr bwMode="auto">
          <a:xfrm flipH="1">
            <a:off x="4476028" y="2415746"/>
            <a:ext cx="355908" cy="5582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3" name="Straight Connector 32"/>
          <p:cNvCxnSpPr>
            <a:stCxn id="22" idx="2"/>
            <a:endCxn id="21" idx="7"/>
          </p:cNvCxnSpPr>
          <p:nvPr/>
        </p:nvCxnSpPr>
        <p:spPr bwMode="auto">
          <a:xfrm flipH="1">
            <a:off x="4049526" y="2471568"/>
            <a:ext cx="340004" cy="9963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5" name="Straight Connector 34"/>
          <p:cNvCxnSpPr>
            <a:stCxn id="21" idx="3"/>
            <a:endCxn id="20" idx="6"/>
          </p:cNvCxnSpPr>
          <p:nvPr/>
        </p:nvCxnSpPr>
        <p:spPr bwMode="auto">
          <a:xfrm flipH="1">
            <a:off x="3478994" y="2632368"/>
            <a:ext cx="509368" cy="23758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7" name="Straight Connector 36"/>
          <p:cNvCxnSpPr>
            <a:stCxn id="20" idx="3"/>
            <a:endCxn id="19" idx="7"/>
          </p:cNvCxnSpPr>
          <p:nvPr/>
        </p:nvCxnSpPr>
        <p:spPr bwMode="auto">
          <a:xfrm flipH="1">
            <a:off x="2861720" y="2900536"/>
            <a:ext cx="543443" cy="3232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9" name="Straight Connector 38"/>
          <p:cNvCxnSpPr>
            <a:stCxn id="19" idx="3"/>
            <a:endCxn id="18" idx="7"/>
          </p:cNvCxnSpPr>
          <p:nvPr/>
        </p:nvCxnSpPr>
        <p:spPr bwMode="auto">
          <a:xfrm flipH="1">
            <a:off x="1893120" y="3284975"/>
            <a:ext cx="907436" cy="52400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1" name="Straight Connector 40"/>
          <p:cNvCxnSpPr>
            <a:stCxn id="18" idx="3"/>
            <a:endCxn id="17" idx="7"/>
          </p:cNvCxnSpPr>
          <p:nvPr/>
        </p:nvCxnSpPr>
        <p:spPr bwMode="auto">
          <a:xfrm flipH="1">
            <a:off x="1707360" y="3870143"/>
            <a:ext cx="124596" cy="48750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3" name="Straight Connector 42"/>
          <p:cNvCxnSpPr>
            <a:stCxn id="17" idx="3"/>
            <a:endCxn id="16" idx="7"/>
          </p:cNvCxnSpPr>
          <p:nvPr/>
        </p:nvCxnSpPr>
        <p:spPr bwMode="auto">
          <a:xfrm flipH="1">
            <a:off x="1377469" y="4418812"/>
            <a:ext cx="268727" cy="58517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5" name="Straight Connector 44"/>
          <p:cNvCxnSpPr>
            <a:stCxn id="16" idx="3"/>
          </p:cNvCxnSpPr>
          <p:nvPr/>
        </p:nvCxnSpPr>
        <p:spPr bwMode="auto">
          <a:xfrm flipH="1">
            <a:off x="1031789" y="5065153"/>
            <a:ext cx="284516" cy="53165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7" name="Straight Connector 46"/>
          <p:cNvCxnSpPr>
            <a:stCxn id="23" idx="4"/>
          </p:cNvCxnSpPr>
          <p:nvPr/>
        </p:nvCxnSpPr>
        <p:spPr bwMode="auto">
          <a:xfrm flipH="1">
            <a:off x="4831936" y="2458995"/>
            <a:ext cx="43249" cy="311390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1" name="TextBox 60"/>
          <p:cNvSpPr txBox="1"/>
          <p:nvPr/>
        </p:nvSpPr>
        <p:spPr>
          <a:xfrm>
            <a:off x="5087996" y="2632368"/>
            <a:ext cx="3954713"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Surveillance Plot</a:t>
            </a:r>
          </a:p>
          <a:p>
            <a:pPr marL="285750" indent="-285750">
              <a:buFont typeface="Arial" panose="020B0604020202020204" pitchFamily="34" charset="0"/>
              <a:buChar char="•"/>
            </a:pPr>
            <a:r>
              <a:rPr lang="en-US" dirty="0" smtClean="0"/>
              <a:t>% Area Under the Curve (AUC)</a:t>
            </a:r>
          </a:p>
          <a:p>
            <a:pPr marL="742950" lvl="1" indent="-285750">
              <a:buFont typeface="Arial" panose="020B0604020202020204" pitchFamily="34" charset="0"/>
              <a:buChar char="•"/>
            </a:pPr>
            <a:r>
              <a:rPr lang="en-US" dirty="0" smtClean="0"/>
              <a:t>0.6 / 1</a:t>
            </a:r>
          </a:p>
          <a:p>
            <a:pPr marL="285750" indent="-285750">
              <a:buFont typeface="Arial" panose="020B0604020202020204" pitchFamily="34" charset="0"/>
              <a:buChar char="•"/>
            </a:pPr>
            <a:r>
              <a:rPr lang="en-US" dirty="0" smtClean="0"/>
              <a:t>PAI </a:t>
            </a:r>
            <a:r>
              <a:rPr lang="en-US" dirty="0"/>
              <a:t>goes up =&gt; AUC goes </a:t>
            </a:r>
            <a:r>
              <a:rPr lang="en-US" dirty="0" smtClean="0"/>
              <a:t>up</a:t>
            </a:r>
            <a:endParaRPr lang="en-US" dirty="0"/>
          </a:p>
        </p:txBody>
      </p:sp>
      <p:cxnSp>
        <p:nvCxnSpPr>
          <p:cNvPr id="8" name="Straight Arrow Connector 7"/>
          <p:cNvCxnSpPr/>
          <p:nvPr/>
        </p:nvCxnSpPr>
        <p:spPr bwMode="auto">
          <a:xfrm flipH="1">
            <a:off x="1390136" y="3828434"/>
            <a:ext cx="368265"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083395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Assessment</a:t>
            </a:r>
            <a:endParaRPr lang="en-US" dirty="0"/>
          </a:p>
        </p:txBody>
      </p:sp>
      <p:sp>
        <p:nvSpPr>
          <p:cNvPr id="3" name="Content Placeholder 2"/>
          <p:cNvSpPr>
            <a:spLocks noGrp="1"/>
          </p:cNvSpPr>
          <p:nvPr>
            <p:ph idx="1"/>
          </p:nvPr>
        </p:nvSpPr>
        <p:spPr/>
        <p:txBody>
          <a:bodyPr/>
          <a:lstStyle/>
          <a:p>
            <a:r>
              <a:rPr lang="en-US" dirty="0" smtClean="0"/>
              <a:t>How do we select the “hot area”? Must we?</a:t>
            </a:r>
          </a:p>
        </p:txBody>
      </p:sp>
      <p:sp>
        <p:nvSpPr>
          <p:cNvPr id="4" name="Slide Number Placeholder 3"/>
          <p:cNvSpPr>
            <a:spLocks noGrp="1"/>
          </p:cNvSpPr>
          <p:nvPr>
            <p:ph type="sldNum" sz="quarter" idx="12"/>
          </p:nvPr>
        </p:nvSpPr>
        <p:spPr/>
        <p:txBody>
          <a:bodyPr/>
          <a:lstStyle/>
          <a:p>
            <a:fld id="{0DB00954-739D-4DE9-90DF-A167A549D968}" type="slidenum">
              <a:rPr lang="en-US" smtClean="0"/>
              <a:pPr/>
              <a:t>35</a:t>
            </a:fld>
            <a:endParaRPr lang="en-US" dirty="0"/>
          </a:p>
        </p:txBody>
      </p:sp>
      <p:sp>
        <p:nvSpPr>
          <p:cNvPr id="11" name="TextBox 10"/>
          <p:cNvSpPr txBox="1"/>
          <p:nvPr/>
        </p:nvSpPr>
        <p:spPr>
          <a:xfrm>
            <a:off x="1758401" y="5781160"/>
            <a:ext cx="2505814" cy="369332"/>
          </a:xfrm>
          <a:prstGeom prst="rect">
            <a:avLst/>
          </a:prstGeom>
          <a:noFill/>
        </p:spPr>
        <p:txBody>
          <a:bodyPr wrap="none" rtlCol="0">
            <a:spAutoFit/>
          </a:bodyPr>
          <a:lstStyle/>
          <a:p>
            <a:r>
              <a:rPr lang="en-US" dirty="0" smtClean="0"/>
              <a:t>Hottest X% of the area</a:t>
            </a:r>
            <a:endParaRPr lang="en-US" dirty="0"/>
          </a:p>
        </p:txBody>
      </p:sp>
      <p:sp>
        <p:nvSpPr>
          <p:cNvPr id="12" name="TextBox 11"/>
          <p:cNvSpPr txBox="1"/>
          <p:nvPr/>
        </p:nvSpPr>
        <p:spPr>
          <a:xfrm rot="16200000">
            <a:off x="178701" y="3698144"/>
            <a:ext cx="928459" cy="369332"/>
          </a:xfrm>
          <a:prstGeom prst="rect">
            <a:avLst/>
          </a:prstGeom>
          <a:noFill/>
        </p:spPr>
        <p:txBody>
          <a:bodyPr wrap="none" rtlCol="0">
            <a:spAutoFit/>
          </a:bodyPr>
          <a:lstStyle/>
          <a:p>
            <a:r>
              <a:rPr lang="en-US" dirty="0" smtClean="0"/>
              <a:t>Hit rate</a:t>
            </a:r>
            <a:endParaRPr lang="en-US" dirty="0"/>
          </a:p>
        </p:txBody>
      </p:sp>
      <p:sp>
        <p:nvSpPr>
          <p:cNvPr id="13" name="TextBox 12"/>
          <p:cNvSpPr txBox="1"/>
          <p:nvPr/>
        </p:nvSpPr>
        <p:spPr>
          <a:xfrm>
            <a:off x="671144" y="2458995"/>
            <a:ext cx="312906" cy="369332"/>
          </a:xfrm>
          <a:prstGeom prst="rect">
            <a:avLst/>
          </a:prstGeom>
          <a:noFill/>
        </p:spPr>
        <p:txBody>
          <a:bodyPr wrap="none" rtlCol="0">
            <a:spAutoFit/>
          </a:bodyPr>
          <a:lstStyle/>
          <a:p>
            <a:r>
              <a:rPr lang="en-US" dirty="0" smtClean="0"/>
              <a:t>1</a:t>
            </a:r>
            <a:endParaRPr lang="en-US" dirty="0"/>
          </a:p>
        </p:txBody>
      </p:sp>
      <p:sp>
        <p:nvSpPr>
          <p:cNvPr id="14" name="TextBox 13"/>
          <p:cNvSpPr txBox="1"/>
          <p:nvPr/>
        </p:nvSpPr>
        <p:spPr>
          <a:xfrm>
            <a:off x="4718732" y="5615930"/>
            <a:ext cx="312906" cy="369332"/>
          </a:xfrm>
          <a:prstGeom prst="rect">
            <a:avLst/>
          </a:prstGeom>
          <a:noFill/>
        </p:spPr>
        <p:txBody>
          <a:bodyPr wrap="none" rtlCol="0">
            <a:spAutoFit/>
          </a:bodyPr>
          <a:lstStyle/>
          <a:p>
            <a:r>
              <a:rPr lang="en-US" dirty="0" smtClean="0"/>
              <a:t>1</a:t>
            </a:r>
            <a:endParaRPr lang="en-US" dirty="0"/>
          </a:p>
        </p:txBody>
      </p:sp>
      <p:sp>
        <p:nvSpPr>
          <p:cNvPr id="15" name="TextBox 14"/>
          <p:cNvSpPr txBox="1"/>
          <p:nvPr/>
        </p:nvSpPr>
        <p:spPr>
          <a:xfrm>
            <a:off x="678072" y="5596494"/>
            <a:ext cx="312906" cy="369332"/>
          </a:xfrm>
          <a:prstGeom prst="rect">
            <a:avLst/>
          </a:prstGeom>
          <a:noFill/>
        </p:spPr>
        <p:txBody>
          <a:bodyPr wrap="none" rtlCol="0">
            <a:spAutoFit/>
          </a:bodyPr>
          <a:lstStyle/>
          <a:p>
            <a:r>
              <a:rPr lang="en-US" dirty="0" smtClean="0"/>
              <a:t>0</a:t>
            </a:r>
            <a:endParaRPr lang="en-US" dirty="0"/>
          </a:p>
        </p:txBody>
      </p:sp>
      <p:sp>
        <p:nvSpPr>
          <p:cNvPr id="48" name="Freeform 47"/>
          <p:cNvSpPr/>
          <p:nvPr/>
        </p:nvSpPr>
        <p:spPr>
          <a:xfrm>
            <a:off x="1003335" y="2434281"/>
            <a:ext cx="3904735" cy="3175687"/>
          </a:xfrm>
          <a:custGeom>
            <a:avLst/>
            <a:gdLst>
              <a:gd name="connsiteX0" fmla="*/ 0 w 3904735"/>
              <a:gd name="connsiteY0" fmla="*/ 3138616 h 3175687"/>
              <a:gd name="connsiteX1" fmla="*/ 0 w 3904735"/>
              <a:gd name="connsiteY1" fmla="*/ 3138616 h 3175687"/>
              <a:gd name="connsiteX2" fmla="*/ 61783 w 3904735"/>
              <a:gd name="connsiteY2" fmla="*/ 3052119 h 3175687"/>
              <a:gd name="connsiteX3" fmla="*/ 111210 w 3904735"/>
              <a:gd name="connsiteY3" fmla="*/ 2928551 h 3175687"/>
              <a:gd name="connsiteX4" fmla="*/ 185351 w 3904735"/>
              <a:gd name="connsiteY4" fmla="*/ 2842054 h 3175687"/>
              <a:gd name="connsiteX5" fmla="*/ 222421 w 3904735"/>
              <a:gd name="connsiteY5" fmla="*/ 2780270 h 3175687"/>
              <a:gd name="connsiteX6" fmla="*/ 259492 w 3904735"/>
              <a:gd name="connsiteY6" fmla="*/ 2730843 h 3175687"/>
              <a:gd name="connsiteX7" fmla="*/ 284205 w 3904735"/>
              <a:gd name="connsiteY7" fmla="*/ 2681416 h 3175687"/>
              <a:gd name="connsiteX8" fmla="*/ 321275 w 3904735"/>
              <a:gd name="connsiteY8" fmla="*/ 2669060 h 3175687"/>
              <a:gd name="connsiteX9" fmla="*/ 345989 w 3904735"/>
              <a:gd name="connsiteY9" fmla="*/ 2619633 h 3175687"/>
              <a:gd name="connsiteX10" fmla="*/ 383059 w 3904735"/>
              <a:gd name="connsiteY10" fmla="*/ 2557849 h 3175687"/>
              <a:gd name="connsiteX11" fmla="*/ 407773 w 3904735"/>
              <a:gd name="connsiteY11" fmla="*/ 2483708 h 3175687"/>
              <a:gd name="connsiteX12" fmla="*/ 457200 w 3904735"/>
              <a:gd name="connsiteY12" fmla="*/ 2397211 h 3175687"/>
              <a:gd name="connsiteX13" fmla="*/ 469556 w 3904735"/>
              <a:gd name="connsiteY13" fmla="*/ 2360141 h 3175687"/>
              <a:gd name="connsiteX14" fmla="*/ 518983 w 3904735"/>
              <a:gd name="connsiteY14" fmla="*/ 2286000 h 3175687"/>
              <a:gd name="connsiteX15" fmla="*/ 556054 w 3904735"/>
              <a:gd name="connsiteY15" fmla="*/ 2150076 h 3175687"/>
              <a:gd name="connsiteX16" fmla="*/ 593124 w 3904735"/>
              <a:gd name="connsiteY16" fmla="*/ 2100649 h 3175687"/>
              <a:gd name="connsiteX17" fmla="*/ 654908 w 3904735"/>
              <a:gd name="connsiteY17" fmla="*/ 2014151 h 3175687"/>
              <a:gd name="connsiteX18" fmla="*/ 691978 w 3904735"/>
              <a:gd name="connsiteY18" fmla="*/ 1940011 h 3175687"/>
              <a:gd name="connsiteX19" fmla="*/ 729048 w 3904735"/>
              <a:gd name="connsiteY19" fmla="*/ 1927654 h 3175687"/>
              <a:gd name="connsiteX20" fmla="*/ 790832 w 3904735"/>
              <a:gd name="connsiteY20" fmla="*/ 1841157 h 3175687"/>
              <a:gd name="connsiteX21" fmla="*/ 815546 w 3904735"/>
              <a:gd name="connsiteY21" fmla="*/ 1804087 h 3175687"/>
              <a:gd name="connsiteX22" fmla="*/ 889686 w 3904735"/>
              <a:gd name="connsiteY22" fmla="*/ 1742303 h 3175687"/>
              <a:gd name="connsiteX23" fmla="*/ 914400 w 3904735"/>
              <a:gd name="connsiteY23" fmla="*/ 1705233 h 3175687"/>
              <a:gd name="connsiteX24" fmla="*/ 988540 w 3904735"/>
              <a:gd name="connsiteY24" fmla="*/ 1643449 h 3175687"/>
              <a:gd name="connsiteX25" fmla="*/ 1062681 w 3904735"/>
              <a:gd name="connsiteY25" fmla="*/ 1556951 h 3175687"/>
              <a:gd name="connsiteX26" fmla="*/ 1112108 w 3904735"/>
              <a:gd name="connsiteY26" fmla="*/ 1482811 h 3175687"/>
              <a:gd name="connsiteX27" fmla="*/ 1173892 w 3904735"/>
              <a:gd name="connsiteY27" fmla="*/ 1408670 h 3175687"/>
              <a:gd name="connsiteX28" fmla="*/ 1223319 w 3904735"/>
              <a:gd name="connsiteY28" fmla="*/ 1334530 h 3175687"/>
              <a:gd name="connsiteX29" fmla="*/ 1248032 w 3904735"/>
              <a:gd name="connsiteY29" fmla="*/ 1297460 h 3175687"/>
              <a:gd name="connsiteX30" fmla="*/ 1285102 w 3904735"/>
              <a:gd name="connsiteY30" fmla="*/ 1272746 h 3175687"/>
              <a:gd name="connsiteX31" fmla="*/ 1346886 w 3904735"/>
              <a:gd name="connsiteY31" fmla="*/ 1161535 h 3175687"/>
              <a:gd name="connsiteX32" fmla="*/ 1421027 w 3904735"/>
              <a:gd name="connsiteY32" fmla="*/ 1136822 h 3175687"/>
              <a:gd name="connsiteX33" fmla="*/ 1458097 w 3904735"/>
              <a:gd name="connsiteY33" fmla="*/ 1112108 h 3175687"/>
              <a:gd name="connsiteX34" fmla="*/ 1495167 w 3904735"/>
              <a:gd name="connsiteY34" fmla="*/ 1099751 h 3175687"/>
              <a:gd name="connsiteX35" fmla="*/ 1544594 w 3904735"/>
              <a:gd name="connsiteY35" fmla="*/ 1062681 h 3175687"/>
              <a:gd name="connsiteX36" fmla="*/ 1581665 w 3904735"/>
              <a:gd name="connsiteY36" fmla="*/ 1037968 h 3175687"/>
              <a:gd name="connsiteX37" fmla="*/ 1631092 w 3904735"/>
              <a:gd name="connsiteY37" fmla="*/ 951470 h 3175687"/>
              <a:gd name="connsiteX38" fmla="*/ 1668162 w 3904735"/>
              <a:gd name="connsiteY38" fmla="*/ 926757 h 3175687"/>
              <a:gd name="connsiteX39" fmla="*/ 1692875 w 3904735"/>
              <a:gd name="connsiteY39" fmla="*/ 889687 h 3175687"/>
              <a:gd name="connsiteX40" fmla="*/ 1779373 w 3904735"/>
              <a:gd name="connsiteY40" fmla="*/ 827903 h 3175687"/>
              <a:gd name="connsiteX41" fmla="*/ 1828800 w 3904735"/>
              <a:gd name="connsiteY41" fmla="*/ 790833 h 3175687"/>
              <a:gd name="connsiteX42" fmla="*/ 1841156 w 3904735"/>
              <a:gd name="connsiteY42" fmla="*/ 753762 h 3175687"/>
              <a:gd name="connsiteX43" fmla="*/ 1927654 w 3904735"/>
              <a:gd name="connsiteY43" fmla="*/ 704335 h 3175687"/>
              <a:gd name="connsiteX44" fmla="*/ 1977081 w 3904735"/>
              <a:gd name="connsiteY44" fmla="*/ 667265 h 3175687"/>
              <a:gd name="connsiteX45" fmla="*/ 2038865 w 3904735"/>
              <a:gd name="connsiteY45" fmla="*/ 642551 h 3175687"/>
              <a:gd name="connsiteX46" fmla="*/ 2075935 w 3904735"/>
              <a:gd name="connsiteY46" fmla="*/ 617838 h 3175687"/>
              <a:gd name="connsiteX47" fmla="*/ 2211859 w 3904735"/>
              <a:gd name="connsiteY47" fmla="*/ 580768 h 3175687"/>
              <a:gd name="connsiteX48" fmla="*/ 2248929 w 3904735"/>
              <a:gd name="connsiteY48" fmla="*/ 568411 h 3175687"/>
              <a:gd name="connsiteX49" fmla="*/ 2298356 w 3904735"/>
              <a:gd name="connsiteY49" fmla="*/ 531341 h 3175687"/>
              <a:gd name="connsiteX50" fmla="*/ 2360140 w 3904735"/>
              <a:gd name="connsiteY50" fmla="*/ 469557 h 3175687"/>
              <a:gd name="connsiteX51" fmla="*/ 2421924 w 3904735"/>
              <a:gd name="connsiteY51" fmla="*/ 457200 h 3175687"/>
              <a:gd name="connsiteX52" fmla="*/ 2496065 w 3904735"/>
              <a:gd name="connsiteY52" fmla="*/ 420130 h 3175687"/>
              <a:gd name="connsiteX53" fmla="*/ 2533135 w 3904735"/>
              <a:gd name="connsiteY53" fmla="*/ 407773 h 3175687"/>
              <a:gd name="connsiteX54" fmla="*/ 2607275 w 3904735"/>
              <a:gd name="connsiteY54" fmla="*/ 333633 h 3175687"/>
              <a:gd name="connsiteX55" fmla="*/ 2681416 w 3904735"/>
              <a:gd name="connsiteY55" fmla="*/ 308919 h 3175687"/>
              <a:gd name="connsiteX56" fmla="*/ 2718486 w 3904735"/>
              <a:gd name="connsiteY56" fmla="*/ 284205 h 3175687"/>
              <a:gd name="connsiteX57" fmla="*/ 2842054 w 3904735"/>
              <a:gd name="connsiteY57" fmla="*/ 259492 h 3175687"/>
              <a:gd name="connsiteX58" fmla="*/ 2953265 w 3904735"/>
              <a:gd name="connsiteY58" fmla="*/ 234778 h 3175687"/>
              <a:gd name="connsiteX59" fmla="*/ 3015048 w 3904735"/>
              <a:gd name="connsiteY59" fmla="*/ 222422 h 3175687"/>
              <a:gd name="connsiteX60" fmla="*/ 3076832 w 3904735"/>
              <a:gd name="connsiteY60" fmla="*/ 197708 h 3175687"/>
              <a:gd name="connsiteX61" fmla="*/ 3138616 w 3904735"/>
              <a:gd name="connsiteY61" fmla="*/ 160638 h 3175687"/>
              <a:gd name="connsiteX62" fmla="*/ 3188043 w 3904735"/>
              <a:gd name="connsiteY62" fmla="*/ 148281 h 3175687"/>
              <a:gd name="connsiteX63" fmla="*/ 3286897 w 3904735"/>
              <a:gd name="connsiteY63" fmla="*/ 111211 h 3175687"/>
              <a:gd name="connsiteX64" fmla="*/ 3484605 w 3904735"/>
              <a:gd name="connsiteY64" fmla="*/ 86497 h 3175687"/>
              <a:gd name="connsiteX65" fmla="*/ 3620529 w 3904735"/>
              <a:gd name="connsiteY65" fmla="*/ 49427 h 3175687"/>
              <a:gd name="connsiteX66" fmla="*/ 3694670 w 3904735"/>
              <a:gd name="connsiteY66" fmla="*/ 24714 h 3175687"/>
              <a:gd name="connsiteX67" fmla="*/ 3842951 w 3904735"/>
              <a:gd name="connsiteY67" fmla="*/ 0 h 3175687"/>
              <a:gd name="connsiteX68" fmla="*/ 3880021 w 3904735"/>
              <a:gd name="connsiteY68" fmla="*/ 12357 h 3175687"/>
              <a:gd name="connsiteX69" fmla="*/ 3892378 w 3904735"/>
              <a:gd name="connsiteY69" fmla="*/ 49427 h 3175687"/>
              <a:gd name="connsiteX70" fmla="*/ 3904735 w 3904735"/>
              <a:gd name="connsiteY70" fmla="*/ 247135 h 3175687"/>
              <a:gd name="connsiteX71" fmla="*/ 3892378 w 3904735"/>
              <a:gd name="connsiteY71" fmla="*/ 432487 h 3175687"/>
              <a:gd name="connsiteX72" fmla="*/ 3867665 w 3904735"/>
              <a:gd name="connsiteY72" fmla="*/ 543697 h 3175687"/>
              <a:gd name="connsiteX73" fmla="*/ 3855308 w 3904735"/>
              <a:gd name="connsiteY73" fmla="*/ 605481 h 3175687"/>
              <a:gd name="connsiteX74" fmla="*/ 3867665 w 3904735"/>
              <a:gd name="connsiteY74" fmla="*/ 1013254 h 3175687"/>
              <a:gd name="connsiteX75" fmla="*/ 3842951 w 3904735"/>
              <a:gd name="connsiteY75" fmla="*/ 1272746 h 3175687"/>
              <a:gd name="connsiteX76" fmla="*/ 3830594 w 3904735"/>
              <a:gd name="connsiteY76" fmla="*/ 1421027 h 3175687"/>
              <a:gd name="connsiteX77" fmla="*/ 3855308 w 3904735"/>
              <a:gd name="connsiteY77" fmla="*/ 1742303 h 3175687"/>
              <a:gd name="connsiteX78" fmla="*/ 3880021 w 3904735"/>
              <a:gd name="connsiteY78" fmla="*/ 1977081 h 3175687"/>
              <a:gd name="connsiteX79" fmla="*/ 3867665 w 3904735"/>
              <a:gd name="connsiteY79" fmla="*/ 2471351 h 3175687"/>
              <a:gd name="connsiteX80" fmla="*/ 3880021 w 3904735"/>
              <a:gd name="connsiteY80" fmla="*/ 2557849 h 3175687"/>
              <a:gd name="connsiteX81" fmla="*/ 3867665 w 3904735"/>
              <a:gd name="connsiteY81" fmla="*/ 2829697 h 3175687"/>
              <a:gd name="connsiteX82" fmla="*/ 3855308 w 3904735"/>
              <a:gd name="connsiteY82" fmla="*/ 3015049 h 3175687"/>
              <a:gd name="connsiteX83" fmla="*/ 3830594 w 3904735"/>
              <a:gd name="connsiteY83" fmla="*/ 3089189 h 3175687"/>
              <a:gd name="connsiteX84" fmla="*/ 3818237 w 3904735"/>
              <a:gd name="connsiteY84" fmla="*/ 3126260 h 3175687"/>
              <a:gd name="connsiteX85" fmla="*/ 3323967 w 3904735"/>
              <a:gd name="connsiteY85" fmla="*/ 3126260 h 3175687"/>
              <a:gd name="connsiteX86" fmla="*/ 3089189 w 3904735"/>
              <a:gd name="connsiteY86" fmla="*/ 3150973 h 3175687"/>
              <a:gd name="connsiteX87" fmla="*/ 2693773 w 3904735"/>
              <a:gd name="connsiteY87" fmla="*/ 3175687 h 3175687"/>
              <a:gd name="connsiteX88" fmla="*/ 2323070 w 3904735"/>
              <a:gd name="connsiteY88" fmla="*/ 3150973 h 3175687"/>
              <a:gd name="connsiteX89" fmla="*/ 1767016 w 3904735"/>
              <a:gd name="connsiteY89" fmla="*/ 3150973 h 3175687"/>
              <a:gd name="connsiteX90" fmla="*/ 1186248 w 3904735"/>
              <a:gd name="connsiteY90" fmla="*/ 3163330 h 3175687"/>
              <a:gd name="connsiteX91" fmla="*/ 827902 w 3904735"/>
              <a:gd name="connsiteY91" fmla="*/ 3138616 h 3175687"/>
              <a:gd name="connsiteX92" fmla="*/ 345989 w 3904735"/>
              <a:gd name="connsiteY92" fmla="*/ 3150973 h 3175687"/>
              <a:gd name="connsiteX93" fmla="*/ 234778 w 3904735"/>
              <a:gd name="connsiteY93" fmla="*/ 3150973 h 3175687"/>
              <a:gd name="connsiteX94" fmla="*/ 86497 w 3904735"/>
              <a:gd name="connsiteY94" fmla="*/ 3138616 h 3175687"/>
              <a:gd name="connsiteX95" fmla="*/ 0 w 3904735"/>
              <a:gd name="connsiteY95" fmla="*/ 3138616 h 3175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904735" h="3175687">
                <a:moveTo>
                  <a:pt x="0" y="3138616"/>
                </a:moveTo>
                <a:lnTo>
                  <a:pt x="0" y="3138616"/>
                </a:lnTo>
                <a:cubicBezTo>
                  <a:pt x="20594" y="3109784"/>
                  <a:pt x="44985" y="3083316"/>
                  <a:pt x="61783" y="3052119"/>
                </a:cubicBezTo>
                <a:cubicBezTo>
                  <a:pt x="93496" y="2993223"/>
                  <a:pt x="74017" y="2978142"/>
                  <a:pt x="111210" y="2928551"/>
                </a:cubicBezTo>
                <a:cubicBezTo>
                  <a:pt x="223901" y="2778295"/>
                  <a:pt x="114082" y="2956084"/>
                  <a:pt x="185351" y="2842054"/>
                </a:cubicBezTo>
                <a:cubicBezTo>
                  <a:pt x="198080" y="2821687"/>
                  <a:pt x="209099" y="2800254"/>
                  <a:pt x="222421" y="2780270"/>
                </a:cubicBezTo>
                <a:cubicBezTo>
                  <a:pt x="233845" y="2763134"/>
                  <a:pt x="248577" y="2748307"/>
                  <a:pt x="259492" y="2730843"/>
                </a:cubicBezTo>
                <a:cubicBezTo>
                  <a:pt x="269255" y="2715223"/>
                  <a:pt x="271180" y="2694441"/>
                  <a:pt x="284205" y="2681416"/>
                </a:cubicBezTo>
                <a:cubicBezTo>
                  <a:pt x="293415" y="2672206"/>
                  <a:pt x="308918" y="2673179"/>
                  <a:pt x="321275" y="2669060"/>
                </a:cubicBezTo>
                <a:cubicBezTo>
                  <a:pt x="329513" y="2652584"/>
                  <a:pt x="337043" y="2635735"/>
                  <a:pt x="345989" y="2619633"/>
                </a:cubicBezTo>
                <a:cubicBezTo>
                  <a:pt x="357653" y="2598638"/>
                  <a:pt x="373121" y="2579713"/>
                  <a:pt x="383059" y="2557849"/>
                </a:cubicBezTo>
                <a:cubicBezTo>
                  <a:pt x="393839" y="2534133"/>
                  <a:pt x="393323" y="2505383"/>
                  <a:pt x="407773" y="2483708"/>
                </a:cubicBezTo>
                <a:cubicBezTo>
                  <a:pt x="432590" y="2446481"/>
                  <a:pt x="438389" y="2441104"/>
                  <a:pt x="457200" y="2397211"/>
                </a:cubicBezTo>
                <a:cubicBezTo>
                  <a:pt x="462331" y="2385239"/>
                  <a:pt x="463231" y="2371527"/>
                  <a:pt x="469556" y="2360141"/>
                </a:cubicBezTo>
                <a:cubicBezTo>
                  <a:pt x="483980" y="2334177"/>
                  <a:pt x="518983" y="2286000"/>
                  <a:pt x="518983" y="2286000"/>
                </a:cubicBezTo>
                <a:cubicBezTo>
                  <a:pt x="524958" y="2256124"/>
                  <a:pt x="538950" y="2172881"/>
                  <a:pt x="556054" y="2150076"/>
                </a:cubicBezTo>
                <a:cubicBezTo>
                  <a:pt x="568411" y="2133600"/>
                  <a:pt x="583123" y="2118652"/>
                  <a:pt x="593124" y="2100649"/>
                </a:cubicBezTo>
                <a:cubicBezTo>
                  <a:pt x="642024" y="2012629"/>
                  <a:pt x="586880" y="2059503"/>
                  <a:pt x="654908" y="2014151"/>
                </a:cubicBezTo>
                <a:cubicBezTo>
                  <a:pt x="663048" y="1989731"/>
                  <a:pt x="670203" y="1957431"/>
                  <a:pt x="691978" y="1940011"/>
                </a:cubicBezTo>
                <a:cubicBezTo>
                  <a:pt x="702149" y="1931874"/>
                  <a:pt x="716691" y="1931773"/>
                  <a:pt x="729048" y="1927654"/>
                </a:cubicBezTo>
                <a:cubicBezTo>
                  <a:pt x="774778" y="1836196"/>
                  <a:pt x="728213" y="1916299"/>
                  <a:pt x="790832" y="1841157"/>
                </a:cubicBezTo>
                <a:cubicBezTo>
                  <a:pt x="800339" y="1829748"/>
                  <a:pt x="806039" y="1815496"/>
                  <a:pt x="815546" y="1804087"/>
                </a:cubicBezTo>
                <a:cubicBezTo>
                  <a:pt x="845280" y="1768406"/>
                  <a:pt x="853234" y="1766604"/>
                  <a:pt x="889686" y="1742303"/>
                </a:cubicBezTo>
                <a:cubicBezTo>
                  <a:pt x="897924" y="1729946"/>
                  <a:pt x="903899" y="1715734"/>
                  <a:pt x="914400" y="1705233"/>
                </a:cubicBezTo>
                <a:cubicBezTo>
                  <a:pt x="1028793" y="1590840"/>
                  <a:pt x="867092" y="1785138"/>
                  <a:pt x="988540" y="1643449"/>
                </a:cubicBezTo>
                <a:cubicBezTo>
                  <a:pt x="1083650" y="1532486"/>
                  <a:pt x="970695" y="1648937"/>
                  <a:pt x="1062681" y="1556951"/>
                </a:cubicBezTo>
                <a:cubicBezTo>
                  <a:pt x="1089186" y="1477431"/>
                  <a:pt x="1054257" y="1563801"/>
                  <a:pt x="1112108" y="1482811"/>
                </a:cubicBezTo>
                <a:cubicBezTo>
                  <a:pt x="1169119" y="1402996"/>
                  <a:pt x="1100809" y="1457392"/>
                  <a:pt x="1173892" y="1408670"/>
                </a:cubicBezTo>
                <a:lnTo>
                  <a:pt x="1223319" y="1334530"/>
                </a:lnTo>
                <a:cubicBezTo>
                  <a:pt x="1231557" y="1322173"/>
                  <a:pt x="1235675" y="1305698"/>
                  <a:pt x="1248032" y="1297460"/>
                </a:cubicBezTo>
                <a:lnTo>
                  <a:pt x="1285102" y="1272746"/>
                </a:lnTo>
                <a:cubicBezTo>
                  <a:pt x="1300301" y="1227148"/>
                  <a:pt x="1301485" y="1186757"/>
                  <a:pt x="1346886" y="1161535"/>
                </a:cubicBezTo>
                <a:cubicBezTo>
                  <a:pt x="1369658" y="1148884"/>
                  <a:pt x="1421027" y="1136822"/>
                  <a:pt x="1421027" y="1136822"/>
                </a:cubicBezTo>
                <a:cubicBezTo>
                  <a:pt x="1433384" y="1128584"/>
                  <a:pt x="1444814" y="1118750"/>
                  <a:pt x="1458097" y="1112108"/>
                </a:cubicBezTo>
                <a:cubicBezTo>
                  <a:pt x="1469747" y="1106283"/>
                  <a:pt x="1483858" y="1106213"/>
                  <a:pt x="1495167" y="1099751"/>
                </a:cubicBezTo>
                <a:cubicBezTo>
                  <a:pt x="1513048" y="1089533"/>
                  <a:pt x="1527835" y="1074651"/>
                  <a:pt x="1544594" y="1062681"/>
                </a:cubicBezTo>
                <a:cubicBezTo>
                  <a:pt x="1556679" y="1054049"/>
                  <a:pt x="1569308" y="1046206"/>
                  <a:pt x="1581665" y="1037968"/>
                </a:cubicBezTo>
                <a:cubicBezTo>
                  <a:pt x="1591357" y="1018583"/>
                  <a:pt x="1613625" y="968937"/>
                  <a:pt x="1631092" y="951470"/>
                </a:cubicBezTo>
                <a:cubicBezTo>
                  <a:pt x="1641593" y="940969"/>
                  <a:pt x="1655805" y="934995"/>
                  <a:pt x="1668162" y="926757"/>
                </a:cubicBezTo>
                <a:cubicBezTo>
                  <a:pt x="1676400" y="914400"/>
                  <a:pt x="1682374" y="900188"/>
                  <a:pt x="1692875" y="889687"/>
                </a:cubicBezTo>
                <a:cubicBezTo>
                  <a:pt x="1713075" y="869487"/>
                  <a:pt x="1754809" y="845448"/>
                  <a:pt x="1779373" y="827903"/>
                </a:cubicBezTo>
                <a:cubicBezTo>
                  <a:pt x="1796132" y="815933"/>
                  <a:pt x="1812324" y="803190"/>
                  <a:pt x="1828800" y="790833"/>
                </a:cubicBezTo>
                <a:cubicBezTo>
                  <a:pt x="1832919" y="778476"/>
                  <a:pt x="1833019" y="763933"/>
                  <a:pt x="1841156" y="753762"/>
                </a:cubicBezTo>
                <a:cubicBezTo>
                  <a:pt x="1854758" y="736760"/>
                  <a:pt x="1913064" y="713454"/>
                  <a:pt x="1927654" y="704335"/>
                </a:cubicBezTo>
                <a:cubicBezTo>
                  <a:pt x="1945118" y="693420"/>
                  <a:pt x="1959078" y="677267"/>
                  <a:pt x="1977081" y="667265"/>
                </a:cubicBezTo>
                <a:cubicBezTo>
                  <a:pt x="1996471" y="656493"/>
                  <a:pt x="2019026" y="652471"/>
                  <a:pt x="2038865" y="642551"/>
                </a:cubicBezTo>
                <a:cubicBezTo>
                  <a:pt x="2052148" y="635910"/>
                  <a:pt x="2062364" y="623870"/>
                  <a:pt x="2075935" y="617838"/>
                </a:cubicBezTo>
                <a:cubicBezTo>
                  <a:pt x="2144110" y="587538"/>
                  <a:pt x="2145404" y="597381"/>
                  <a:pt x="2211859" y="580768"/>
                </a:cubicBezTo>
                <a:cubicBezTo>
                  <a:pt x="2224495" y="577609"/>
                  <a:pt x="2236572" y="572530"/>
                  <a:pt x="2248929" y="568411"/>
                </a:cubicBezTo>
                <a:cubicBezTo>
                  <a:pt x="2265405" y="556054"/>
                  <a:pt x="2282963" y="545023"/>
                  <a:pt x="2298356" y="531341"/>
                </a:cubicBezTo>
                <a:cubicBezTo>
                  <a:pt x="2320125" y="511991"/>
                  <a:pt x="2335165" y="484542"/>
                  <a:pt x="2360140" y="469557"/>
                </a:cubicBezTo>
                <a:cubicBezTo>
                  <a:pt x="2378150" y="458751"/>
                  <a:pt x="2401329" y="461319"/>
                  <a:pt x="2421924" y="457200"/>
                </a:cubicBezTo>
                <a:cubicBezTo>
                  <a:pt x="2446638" y="444843"/>
                  <a:pt x="2470816" y="431352"/>
                  <a:pt x="2496065" y="420130"/>
                </a:cubicBezTo>
                <a:cubicBezTo>
                  <a:pt x="2507967" y="414840"/>
                  <a:pt x="2523129" y="416112"/>
                  <a:pt x="2533135" y="407773"/>
                </a:cubicBezTo>
                <a:cubicBezTo>
                  <a:pt x="2595280" y="355985"/>
                  <a:pt x="2541413" y="362905"/>
                  <a:pt x="2607275" y="333633"/>
                </a:cubicBezTo>
                <a:cubicBezTo>
                  <a:pt x="2631080" y="323053"/>
                  <a:pt x="2659741" y="323370"/>
                  <a:pt x="2681416" y="308919"/>
                </a:cubicBezTo>
                <a:cubicBezTo>
                  <a:pt x="2693773" y="300681"/>
                  <a:pt x="2704836" y="290055"/>
                  <a:pt x="2718486" y="284205"/>
                </a:cubicBezTo>
                <a:cubicBezTo>
                  <a:pt x="2742638" y="273854"/>
                  <a:pt x="2824309" y="262718"/>
                  <a:pt x="2842054" y="259492"/>
                </a:cubicBezTo>
                <a:cubicBezTo>
                  <a:pt x="2944552" y="240856"/>
                  <a:pt x="2864005" y="254613"/>
                  <a:pt x="2953265" y="234778"/>
                </a:cubicBezTo>
                <a:cubicBezTo>
                  <a:pt x="2973767" y="230222"/>
                  <a:pt x="2994454" y="226541"/>
                  <a:pt x="3015048" y="222422"/>
                </a:cubicBezTo>
                <a:cubicBezTo>
                  <a:pt x="3035643" y="214184"/>
                  <a:pt x="3056993" y="207628"/>
                  <a:pt x="3076832" y="197708"/>
                </a:cubicBezTo>
                <a:cubicBezTo>
                  <a:pt x="3098314" y="186967"/>
                  <a:pt x="3116669" y="170392"/>
                  <a:pt x="3138616" y="160638"/>
                </a:cubicBezTo>
                <a:cubicBezTo>
                  <a:pt x="3154135" y="153741"/>
                  <a:pt x="3171932" y="153651"/>
                  <a:pt x="3188043" y="148281"/>
                </a:cubicBezTo>
                <a:cubicBezTo>
                  <a:pt x="3199886" y="144333"/>
                  <a:pt x="3265212" y="115548"/>
                  <a:pt x="3286897" y="111211"/>
                </a:cubicBezTo>
                <a:cubicBezTo>
                  <a:pt x="3330976" y="102395"/>
                  <a:pt x="3446054" y="90781"/>
                  <a:pt x="3484605" y="86497"/>
                </a:cubicBezTo>
                <a:cubicBezTo>
                  <a:pt x="3616877" y="33589"/>
                  <a:pt x="3471167" y="86767"/>
                  <a:pt x="3620529" y="49427"/>
                </a:cubicBezTo>
                <a:cubicBezTo>
                  <a:pt x="3645802" y="43109"/>
                  <a:pt x="3669125" y="29823"/>
                  <a:pt x="3694670" y="24714"/>
                </a:cubicBezTo>
                <a:cubicBezTo>
                  <a:pt x="3785013" y="6645"/>
                  <a:pt x="3735663" y="15327"/>
                  <a:pt x="3842951" y="0"/>
                </a:cubicBezTo>
                <a:cubicBezTo>
                  <a:pt x="3855308" y="4119"/>
                  <a:pt x="3870811" y="3147"/>
                  <a:pt x="3880021" y="12357"/>
                </a:cubicBezTo>
                <a:cubicBezTo>
                  <a:pt x="3889231" y="21567"/>
                  <a:pt x="3891014" y="36473"/>
                  <a:pt x="3892378" y="49427"/>
                </a:cubicBezTo>
                <a:cubicBezTo>
                  <a:pt x="3899291" y="115095"/>
                  <a:pt x="3900616" y="181232"/>
                  <a:pt x="3904735" y="247135"/>
                </a:cubicBezTo>
                <a:cubicBezTo>
                  <a:pt x="3900616" y="308919"/>
                  <a:pt x="3898540" y="370873"/>
                  <a:pt x="3892378" y="432487"/>
                </a:cubicBezTo>
                <a:cubicBezTo>
                  <a:pt x="3888991" y="466354"/>
                  <a:pt x="3875168" y="509933"/>
                  <a:pt x="3867665" y="543697"/>
                </a:cubicBezTo>
                <a:cubicBezTo>
                  <a:pt x="3863109" y="564199"/>
                  <a:pt x="3859427" y="584886"/>
                  <a:pt x="3855308" y="605481"/>
                </a:cubicBezTo>
                <a:cubicBezTo>
                  <a:pt x="3859427" y="741405"/>
                  <a:pt x="3870183" y="877291"/>
                  <a:pt x="3867665" y="1013254"/>
                </a:cubicBezTo>
                <a:cubicBezTo>
                  <a:pt x="3866056" y="1100128"/>
                  <a:pt x="3850818" y="1186214"/>
                  <a:pt x="3842951" y="1272746"/>
                </a:cubicBezTo>
                <a:cubicBezTo>
                  <a:pt x="3838460" y="1322141"/>
                  <a:pt x="3830594" y="1421027"/>
                  <a:pt x="3830594" y="1421027"/>
                </a:cubicBezTo>
                <a:cubicBezTo>
                  <a:pt x="3862325" y="1960449"/>
                  <a:pt x="3826067" y="1406042"/>
                  <a:pt x="3855308" y="1742303"/>
                </a:cubicBezTo>
                <a:cubicBezTo>
                  <a:pt x="3874490" y="1962890"/>
                  <a:pt x="3854392" y="1848928"/>
                  <a:pt x="3880021" y="1977081"/>
                </a:cubicBezTo>
                <a:cubicBezTo>
                  <a:pt x="3875902" y="2141838"/>
                  <a:pt x="3867665" y="2306543"/>
                  <a:pt x="3867665" y="2471351"/>
                </a:cubicBezTo>
                <a:cubicBezTo>
                  <a:pt x="3867665" y="2500476"/>
                  <a:pt x="3880021" y="2528724"/>
                  <a:pt x="3880021" y="2557849"/>
                </a:cubicBezTo>
                <a:cubicBezTo>
                  <a:pt x="3880021" y="2648559"/>
                  <a:pt x="3872561" y="2739120"/>
                  <a:pt x="3867665" y="2829697"/>
                </a:cubicBezTo>
                <a:cubicBezTo>
                  <a:pt x="3864323" y="2891528"/>
                  <a:pt x="3864065" y="2953750"/>
                  <a:pt x="3855308" y="3015049"/>
                </a:cubicBezTo>
                <a:cubicBezTo>
                  <a:pt x="3851624" y="3040837"/>
                  <a:pt x="3838832" y="3064476"/>
                  <a:pt x="3830594" y="3089189"/>
                </a:cubicBezTo>
                <a:lnTo>
                  <a:pt x="3818237" y="3126260"/>
                </a:lnTo>
                <a:cubicBezTo>
                  <a:pt x="3555993" y="3109869"/>
                  <a:pt x="3635241" y="3107950"/>
                  <a:pt x="3323967" y="3126260"/>
                </a:cubicBezTo>
                <a:cubicBezTo>
                  <a:pt x="3177249" y="3134890"/>
                  <a:pt x="3228960" y="3140746"/>
                  <a:pt x="3089189" y="3150973"/>
                </a:cubicBezTo>
                <a:cubicBezTo>
                  <a:pt x="2957479" y="3160611"/>
                  <a:pt x="2693773" y="3175687"/>
                  <a:pt x="2693773" y="3175687"/>
                </a:cubicBezTo>
                <a:cubicBezTo>
                  <a:pt x="2570205" y="3167449"/>
                  <a:pt x="2446896" y="3152939"/>
                  <a:pt x="2323070" y="3150973"/>
                </a:cubicBezTo>
                <a:cubicBezTo>
                  <a:pt x="1552670" y="3138744"/>
                  <a:pt x="2164993" y="3184138"/>
                  <a:pt x="1767016" y="3150973"/>
                </a:cubicBezTo>
                <a:cubicBezTo>
                  <a:pt x="1573427" y="3155092"/>
                  <a:pt x="1379881" y="3163330"/>
                  <a:pt x="1186248" y="3163330"/>
                </a:cubicBezTo>
                <a:cubicBezTo>
                  <a:pt x="934857" y="3163330"/>
                  <a:pt x="972661" y="3167568"/>
                  <a:pt x="827902" y="3138616"/>
                </a:cubicBezTo>
                <a:cubicBezTo>
                  <a:pt x="667264" y="3142735"/>
                  <a:pt x="506679" y="3150973"/>
                  <a:pt x="345989" y="3150973"/>
                </a:cubicBezTo>
                <a:cubicBezTo>
                  <a:pt x="204803" y="3150973"/>
                  <a:pt x="355320" y="3120837"/>
                  <a:pt x="234778" y="3150973"/>
                </a:cubicBezTo>
                <a:cubicBezTo>
                  <a:pt x="185351" y="3146854"/>
                  <a:pt x="135421" y="3146770"/>
                  <a:pt x="86497" y="3138616"/>
                </a:cubicBezTo>
                <a:cubicBezTo>
                  <a:pt x="60801" y="3134333"/>
                  <a:pt x="14416" y="3138616"/>
                  <a:pt x="0" y="3138616"/>
                </a:cubicBezTo>
                <a:close/>
              </a:path>
            </a:pathLst>
          </a:custGeom>
          <a:solidFill>
            <a:schemeClr val="accent1">
              <a:lumMod val="75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cxnSp>
        <p:nvCxnSpPr>
          <p:cNvPr id="6" name="Straight Arrow Connector 5"/>
          <p:cNvCxnSpPr/>
          <p:nvPr/>
        </p:nvCxnSpPr>
        <p:spPr bwMode="auto">
          <a:xfrm>
            <a:off x="990978" y="5572898"/>
            <a:ext cx="4040660"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flipV="1">
            <a:off x="990978" y="2458995"/>
            <a:ext cx="0" cy="31139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6" name="Oval 15"/>
          <p:cNvSpPr/>
          <p:nvPr/>
        </p:nvSpPr>
        <p:spPr>
          <a:xfrm>
            <a:off x="1303638" y="4991322"/>
            <a:ext cx="86498" cy="86498"/>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7" name="Oval 16"/>
          <p:cNvSpPr/>
          <p:nvPr/>
        </p:nvSpPr>
        <p:spPr>
          <a:xfrm>
            <a:off x="1633529" y="4344981"/>
            <a:ext cx="86498" cy="86498"/>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8" name="Oval 17"/>
          <p:cNvSpPr/>
          <p:nvPr/>
        </p:nvSpPr>
        <p:spPr>
          <a:xfrm>
            <a:off x="2113385" y="3796312"/>
            <a:ext cx="86498" cy="86498"/>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9" name="Oval 18"/>
          <p:cNvSpPr/>
          <p:nvPr/>
        </p:nvSpPr>
        <p:spPr>
          <a:xfrm>
            <a:off x="2787889" y="3211144"/>
            <a:ext cx="86498" cy="86498"/>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0" name="Oval 19"/>
          <p:cNvSpPr/>
          <p:nvPr/>
        </p:nvSpPr>
        <p:spPr>
          <a:xfrm>
            <a:off x="3392496" y="2826705"/>
            <a:ext cx="86498" cy="86498"/>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1" name="Oval 20"/>
          <p:cNvSpPr/>
          <p:nvPr/>
        </p:nvSpPr>
        <p:spPr>
          <a:xfrm>
            <a:off x="3975695" y="2558537"/>
            <a:ext cx="86498" cy="86498"/>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2" name="Oval 21"/>
          <p:cNvSpPr/>
          <p:nvPr/>
        </p:nvSpPr>
        <p:spPr>
          <a:xfrm>
            <a:off x="4389530" y="2428319"/>
            <a:ext cx="86498" cy="86498"/>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3" name="Oval 22"/>
          <p:cNvSpPr/>
          <p:nvPr/>
        </p:nvSpPr>
        <p:spPr>
          <a:xfrm>
            <a:off x="4831936" y="2372497"/>
            <a:ext cx="86498" cy="86498"/>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cxnSp>
        <p:nvCxnSpPr>
          <p:cNvPr id="30" name="Straight Connector 29"/>
          <p:cNvCxnSpPr>
            <a:stCxn id="23" idx="2"/>
            <a:endCxn id="22" idx="6"/>
          </p:cNvCxnSpPr>
          <p:nvPr/>
        </p:nvCxnSpPr>
        <p:spPr bwMode="auto">
          <a:xfrm flipH="1">
            <a:off x="4476028" y="2415746"/>
            <a:ext cx="355908" cy="5582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3" name="Straight Connector 32"/>
          <p:cNvCxnSpPr>
            <a:stCxn id="22" idx="2"/>
            <a:endCxn id="21" idx="7"/>
          </p:cNvCxnSpPr>
          <p:nvPr/>
        </p:nvCxnSpPr>
        <p:spPr bwMode="auto">
          <a:xfrm flipH="1">
            <a:off x="4049526" y="2471568"/>
            <a:ext cx="340004" cy="9963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5" name="Straight Connector 34"/>
          <p:cNvCxnSpPr>
            <a:stCxn id="21" idx="3"/>
            <a:endCxn id="20" idx="6"/>
          </p:cNvCxnSpPr>
          <p:nvPr/>
        </p:nvCxnSpPr>
        <p:spPr bwMode="auto">
          <a:xfrm flipH="1">
            <a:off x="3478994" y="2632368"/>
            <a:ext cx="509368" cy="23758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7" name="Straight Connector 36"/>
          <p:cNvCxnSpPr>
            <a:stCxn id="20" idx="3"/>
            <a:endCxn id="19" idx="7"/>
          </p:cNvCxnSpPr>
          <p:nvPr/>
        </p:nvCxnSpPr>
        <p:spPr bwMode="auto">
          <a:xfrm flipH="1">
            <a:off x="2861720" y="2900536"/>
            <a:ext cx="543443" cy="3232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9" name="Straight Connector 38"/>
          <p:cNvCxnSpPr>
            <a:stCxn id="19" idx="3"/>
            <a:endCxn id="18" idx="7"/>
          </p:cNvCxnSpPr>
          <p:nvPr/>
        </p:nvCxnSpPr>
        <p:spPr bwMode="auto">
          <a:xfrm flipH="1">
            <a:off x="2187216" y="3284975"/>
            <a:ext cx="613340" cy="52400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1" name="Straight Connector 40"/>
          <p:cNvCxnSpPr>
            <a:stCxn id="18" idx="3"/>
            <a:endCxn id="17" idx="7"/>
          </p:cNvCxnSpPr>
          <p:nvPr/>
        </p:nvCxnSpPr>
        <p:spPr bwMode="auto">
          <a:xfrm flipH="1">
            <a:off x="1707360" y="3870143"/>
            <a:ext cx="418692" cy="48750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3" name="Straight Connector 42"/>
          <p:cNvCxnSpPr>
            <a:stCxn id="17" idx="3"/>
            <a:endCxn id="16" idx="7"/>
          </p:cNvCxnSpPr>
          <p:nvPr/>
        </p:nvCxnSpPr>
        <p:spPr bwMode="auto">
          <a:xfrm flipH="1">
            <a:off x="1377469" y="4418812"/>
            <a:ext cx="268727" cy="58517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5" name="Straight Connector 44"/>
          <p:cNvCxnSpPr>
            <a:stCxn id="16" idx="3"/>
          </p:cNvCxnSpPr>
          <p:nvPr/>
        </p:nvCxnSpPr>
        <p:spPr bwMode="auto">
          <a:xfrm flipH="1">
            <a:off x="1031789" y="5065153"/>
            <a:ext cx="284516" cy="53165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7" name="Straight Connector 46"/>
          <p:cNvCxnSpPr>
            <a:stCxn id="23" idx="4"/>
          </p:cNvCxnSpPr>
          <p:nvPr/>
        </p:nvCxnSpPr>
        <p:spPr bwMode="auto">
          <a:xfrm flipH="1">
            <a:off x="4831936" y="2458995"/>
            <a:ext cx="43249" cy="311390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1" name="TextBox 60"/>
          <p:cNvSpPr txBox="1"/>
          <p:nvPr/>
        </p:nvSpPr>
        <p:spPr>
          <a:xfrm>
            <a:off x="5087996" y="2632368"/>
            <a:ext cx="3954713"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Surveillance Plot</a:t>
            </a:r>
          </a:p>
          <a:p>
            <a:pPr marL="285750" indent="-285750">
              <a:buFont typeface="Arial" panose="020B0604020202020204" pitchFamily="34" charset="0"/>
              <a:buChar char="•"/>
            </a:pPr>
            <a:r>
              <a:rPr lang="en-US" dirty="0" smtClean="0"/>
              <a:t>% Area Under the Curve (AUC)</a:t>
            </a:r>
          </a:p>
          <a:p>
            <a:pPr marL="742950" lvl="1" indent="-285750">
              <a:buFont typeface="Arial" panose="020B0604020202020204" pitchFamily="34" charset="0"/>
              <a:buChar char="•"/>
            </a:pPr>
            <a:r>
              <a:rPr lang="en-US" dirty="0" smtClean="0"/>
              <a:t>0.6 / 1</a:t>
            </a:r>
          </a:p>
          <a:p>
            <a:pPr marL="285750" indent="-285750">
              <a:buFont typeface="Arial" panose="020B0604020202020204" pitchFamily="34" charset="0"/>
              <a:buChar char="•"/>
            </a:pPr>
            <a:r>
              <a:rPr lang="en-US" dirty="0" smtClean="0"/>
              <a:t>PAI </a:t>
            </a:r>
            <a:r>
              <a:rPr lang="en-US" dirty="0"/>
              <a:t>goes up =&gt; AUC goes </a:t>
            </a:r>
            <a:r>
              <a:rPr lang="en-US" dirty="0" smtClean="0"/>
              <a:t>up</a:t>
            </a:r>
            <a:endParaRPr lang="en-US" dirty="0"/>
          </a:p>
        </p:txBody>
      </p:sp>
    </p:spTree>
    <p:extLst>
      <p:ext uri="{BB962C8B-B14F-4D97-AF65-F5344CB8AC3E}">
        <p14:creationId xmlns:p14="http://schemas.microsoft.com/office/powerpoint/2010/main" val="34711540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Assessment</a:t>
            </a:r>
            <a:endParaRPr lang="en-US" dirty="0"/>
          </a:p>
        </p:txBody>
      </p:sp>
      <p:sp>
        <p:nvSpPr>
          <p:cNvPr id="3" name="Content Placeholder 2"/>
          <p:cNvSpPr>
            <a:spLocks noGrp="1"/>
          </p:cNvSpPr>
          <p:nvPr>
            <p:ph idx="1"/>
          </p:nvPr>
        </p:nvSpPr>
        <p:spPr/>
        <p:txBody>
          <a:bodyPr/>
          <a:lstStyle/>
          <a:p>
            <a:r>
              <a:rPr lang="en-US" dirty="0" smtClean="0"/>
              <a:t>How do we select the “hot area”? Must we?</a:t>
            </a:r>
          </a:p>
        </p:txBody>
      </p:sp>
      <p:sp>
        <p:nvSpPr>
          <p:cNvPr id="4" name="Slide Number Placeholder 3"/>
          <p:cNvSpPr>
            <a:spLocks noGrp="1"/>
          </p:cNvSpPr>
          <p:nvPr>
            <p:ph type="sldNum" sz="quarter" idx="12"/>
          </p:nvPr>
        </p:nvSpPr>
        <p:spPr/>
        <p:txBody>
          <a:bodyPr/>
          <a:lstStyle/>
          <a:p>
            <a:fld id="{0DB00954-739D-4DE9-90DF-A167A549D968}" type="slidenum">
              <a:rPr lang="en-US" smtClean="0"/>
              <a:pPr/>
              <a:t>36</a:t>
            </a:fld>
            <a:endParaRPr lang="en-US" dirty="0"/>
          </a:p>
        </p:txBody>
      </p:sp>
      <p:sp>
        <p:nvSpPr>
          <p:cNvPr id="11" name="TextBox 10"/>
          <p:cNvSpPr txBox="1"/>
          <p:nvPr/>
        </p:nvSpPr>
        <p:spPr>
          <a:xfrm>
            <a:off x="1758401" y="5781160"/>
            <a:ext cx="2505814" cy="369332"/>
          </a:xfrm>
          <a:prstGeom prst="rect">
            <a:avLst/>
          </a:prstGeom>
          <a:noFill/>
        </p:spPr>
        <p:txBody>
          <a:bodyPr wrap="none" rtlCol="0">
            <a:spAutoFit/>
          </a:bodyPr>
          <a:lstStyle/>
          <a:p>
            <a:r>
              <a:rPr lang="en-US" dirty="0" smtClean="0"/>
              <a:t>Hottest X% of the area</a:t>
            </a:r>
            <a:endParaRPr lang="en-US" dirty="0"/>
          </a:p>
        </p:txBody>
      </p:sp>
      <p:sp>
        <p:nvSpPr>
          <p:cNvPr id="12" name="TextBox 11"/>
          <p:cNvSpPr txBox="1"/>
          <p:nvPr/>
        </p:nvSpPr>
        <p:spPr>
          <a:xfrm rot="16200000">
            <a:off x="178701" y="3698144"/>
            <a:ext cx="928459" cy="369332"/>
          </a:xfrm>
          <a:prstGeom prst="rect">
            <a:avLst/>
          </a:prstGeom>
          <a:noFill/>
        </p:spPr>
        <p:txBody>
          <a:bodyPr wrap="none" rtlCol="0">
            <a:spAutoFit/>
          </a:bodyPr>
          <a:lstStyle/>
          <a:p>
            <a:r>
              <a:rPr lang="en-US" dirty="0" smtClean="0"/>
              <a:t>Hit rate</a:t>
            </a:r>
            <a:endParaRPr lang="en-US" dirty="0"/>
          </a:p>
        </p:txBody>
      </p:sp>
      <p:sp>
        <p:nvSpPr>
          <p:cNvPr id="13" name="TextBox 12"/>
          <p:cNvSpPr txBox="1"/>
          <p:nvPr/>
        </p:nvSpPr>
        <p:spPr>
          <a:xfrm>
            <a:off x="671144" y="2458995"/>
            <a:ext cx="312906" cy="369332"/>
          </a:xfrm>
          <a:prstGeom prst="rect">
            <a:avLst/>
          </a:prstGeom>
          <a:noFill/>
        </p:spPr>
        <p:txBody>
          <a:bodyPr wrap="none" rtlCol="0">
            <a:spAutoFit/>
          </a:bodyPr>
          <a:lstStyle/>
          <a:p>
            <a:r>
              <a:rPr lang="en-US" dirty="0" smtClean="0"/>
              <a:t>1</a:t>
            </a:r>
            <a:endParaRPr lang="en-US" dirty="0"/>
          </a:p>
        </p:txBody>
      </p:sp>
      <p:sp>
        <p:nvSpPr>
          <p:cNvPr id="14" name="TextBox 13"/>
          <p:cNvSpPr txBox="1"/>
          <p:nvPr/>
        </p:nvSpPr>
        <p:spPr>
          <a:xfrm>
            <a:off x="4718732" y="5615930"/>
            <a:ext cx="312906" cy="369332"/>
          </a:xfrm>
          <a:prstGeom prst="rect">
            <a:avLst/>
          </a:prstGeom>
          <a:noFill/>
        </p:spPr>
        <p:txBody>
          <a:bodyPr wrap="none" rtlCol="0">
            <a:spAutoFit/>
          </a:bodyPr>
          <a:lstStyle/>
          <a:p>
            <a:r>
              <a:rPr lang="en-US" dirty="0" smtClean="0"/>
              <a:t>1</a:t>
            </a:r>
            <a:endParaRPr lang="en-US" dirty="0"/>
          </a:p>
        </p:txBody>
      </p:sp>
      <p:sp>
        <p:nvSpPr>
          <p:cNvPr id="15" name="TextBox 14"/>
          <p:cNvSpPr txBox="1"/>
          <p:nvPr/>
        </p:nvSpPr>
        <p:spPr>
          <a:xfrm>
            <a:off x="678072" y="5596494"/>
            <a:ext cx="312906" cy="369332"/>
          </a:xfrm>
          <a:prstGeom prst="rect">
            <a:avLst/>
          </a:prstGeom>
          <a:noFill/>
        </p:spPr>
        <p:txBody>
          <a:bodyPr wrap="none" rtlCol="0">
            <a:spAutoFit/>
          </a:bodyPr>
          <a:lstStyle/>
          <a:p>
            <a:r>
              <a:rPr lang="en-US" dirty="0" smtClean="0"/>
              <a:t>0</a:t>
            </a:r>
            <a:endParaRPr lang="en-US" dirty="0"/>
          </a:p>
        </p:txBody>
      </p:sp>
      <p:sp>
        <p:nvSpPr>
          <p:cNvPr id="48" name="Freeform 47"/>
          <p:cNvSpPr/>
          <p:nvPr/>
        </p:nvSpPr>
        <p:spPr>
          <a:xfrm>
            <a:off x="1003335" y="2434281"/>
            <a:ext cx="3904735" cy="3175687"/>
          </a:xfrm>
          <a:custGeom>
            <a:avLst/>
            <a:gdLst>
              <a:gd name="connsiteX0" fmla="*/ 0 w 3904735"/>
              <a:gd name="connsiteY0" fmla="*/ 3138616 h 3175687"/>
              <a:gd name="connsiteX1" fmla="*/ 0 w 3904735"/>
              <a:gd name="connsiteY1" fmla="*/ 3138616 h 3175687"/>
              <a:gd name="connsiteX2" fmla="*/ 61783 w 3904735"/>
              <a:gd name="connsiteY2" fmla="*/ 3052119 h 3175687"/>
              <a:gd name="connsiteX3" fmla="*/ 111210 w 3904735"/>
              <a:gd name="connsiteY3" fmla="*/ 2928551 h 3175687"/>
              <a:gd name="connsiteX4" fmla="*/ 185351 w 3904735"/>
              <a:gd name="connsiteY4" fmla="*/ 2842054 h 3175687"/>
              <a:gd name="connsiteX5" fmla="*/ 222421 w 3904735"/>
              <a:gd name="connsiteY5" fmla="*/ 2780270 h 3175687"/>
              <a:gd name="connsiteX6" fmla="*/ 259492 w 3904735"/>
              <a:gd name="connsiteY6" fmla="*/ 2730843 h 3175687"/>
              <a:gd name="connsiteX7" fmla="*/ 284205 w 3904735"/>
              <a:gd name="connsiteY7" fmla="*/ 2681416 h 3175687"/>
              <a:gd name="connsiteX8" fmla="*/ 321275 w 3904735"/>
              <a:gd name="connsiteY8" fmla="*/ 2669060 h 3175687"/>
              <a:gd name="connsiteX9" fmla="*/ 345989 w 3904735"/>
              <a:gd name="connsiteY9" fmla="*/ 2619633 h 3175687"/>
              <a:gd name="connsiteX10" fmla="*/ 383059 w 3904735"/>
              <a:gd name="connsiteY10" fmla="*/ 2557849 h 3175687"/>
              <a:gd name="connsiteX11" fmla="*/ 407773 w 3904735"/>
              <a:gd name="connsiteY11" fmla="*/ 2483708 h 3175687"/>
              <a:gd name="connsiteX12" fmla="*/ 457200 w 3904735"/>
              <a:gd name="connsiteY12" fmla="*/ 2397211 h 3175687"/>
              <a:gd name="connsiteX13" fmla="*/ 469556 w 3904735"/>
              <a:gd name="connsiteY13" fmla="*/ 2360141 h 3175687"/>
              <a:gd name="connsiteX14" fmla="*/ 518983 w 3904735"/>
              <a:gd name="connsiteY14" fmla="*/ 2286000 h 3175687"/>
              <a:gd name="connsiteX15" fmla="*/ 556054 w 3904735"/>
              <a:gd name="connsiteY15" fmla="*/ 2150076 h 3175687"/>
              <a:gd name="connsiteX16" fmla="*/ 593124 w 3904735"/>
              <a:gd name="connsiteY16" fmla="*/ 2100649 h 3175687"/>
              <a:gd name="connsiteX17" fmla="*/ 654908 w 3904735"/>
              <a:gd name="connsiteY17" fmla="*/ 2014151 h 3175687"/>
              <a:gd name="connsiteX18" fmla="*/ 691978 w 3904735"/>
              <a:gd name="connsiteY18" fmla="*/ 1940011 h 3175687"/>
              <a:gd name="connsiteX19" fmla="*/ 729048 w 3904735"/>
              <a:gd name="connsiteY19" fmla="*/ 1927654 h 3175687"/>
              <a:gd name="connsiteX20" fmla="*/ 790832 w 3904735"/>
              <a:gd name="connsiteY20" fmla="*/ 1841157 h 3175687"/>
              <a:gd name="connsiteX21" fmla="*/ 815546 w 3904735"/>
              <a:gd name="connsiteY21" fmla="*/ 1804087 h 3175687"/>
              <a:gd name="connsiteX22" fmla="*/ 889686 w 3904735"/>
              <a:gd name="connsiteY22" fmla="*/ 1742303 h 3175687"/>
              <a:gd name="connsiteX23" fmla="*/ 914400 w 3904735"/>
              <a:gd name="connsiteY23" fmla="*/ 1705233 h 3175687"/>
              <a:gd name="connsiteX24" fmla="*/ 988540 w 3904735"/>
              <a:gd name="connsiteY24" fmla="*/ 1643449 h 3175687"/>
              <a:gd name="connsiteX25" fmla="*/ 1062681 w 3904735"/>
              <a:gd name="connsiteY25" fmla="*/ 1556951 h 3175687"/>
              <a:gd name="connsiteX26" fmla="*/ 1112108 w 3904735"/>
              <a:gd name="connsiteY26" fmla="*/ 1482811 h 3175687"/>
              <a:gd name="connsiteX27" fmla="*/ 1173892 w 3904735"/>
              <a:gd name="connsiteY27" fmla="*/ 1408670 h 3175687"/>
              <a:gd name="connsiteX28" fmla="*/ 1223319 w 3904735"/>
              <a:gd name="connsiteY28" fmla="*/ 1334530 h 3175687"/>
              <a:gd name="connsiteX29" fmla="*/ 1248032 w 3904735"/>
              <a:gd name="connsiteY29" fmla="*/ 1297460 h 3175687"/>
              <a:gd name="connsiteX30" fmla="*/ 1285102 w 3904735"/>
              <a:gd name="connsiteY30" fmla="*/ 1272746 h 3175687"/>
              <a:gd name="connsiteX31" fmla="*/ 1346886 w 3904735"/>
              <a:gd name="connsiteY31" fmla="*/ 1161535 h 3175687"/>
              <a:gd name="connsiteX32" fmla="*/ 1421027 w 3904735"/>
              <a:gd name="connsiteY32" fmla="*/ 1136822 h 3175687"/>
              <a:gd name="connsiteX33" fmla="*/ 1458097 w 3904735"/>
              <a:gd name="connsiteY33" fmla="*/ 1112108 h 3175687"/>
              <a:gd name="connsiteX34" fmla="*/ 1495167 w 3904735"/>
              <a:gd name="connsiteY34" fmla="*/ 1099751 h 3175687"/>
              <a:gd name="connsiteX35" fmla="*/ 1544594 w 3904735"/>
              <a:gd name="connsiteY35" fmla="*/ 1062681 h 3175687"/>
              <a:gd name="connsiteX36" fmla="*/ 1581665 w 3904735"/>
              <a:gd name="connsiteY36" fmla="*/ 1037968 h 3175687"/>
              <a:gd name="connsiteX37" fmla="*/ 1631092 w 3904735"/>
              <a:gd name="connsiteY37" fmla="*/ 951470 h 3175687"/>
              <a:gd name="connsiteX38" fmla="*/ 1668162 w 3904735"/>
              <a:gd name="connsiteY38" fmla="*/ 926757 h 3175687"/>
              <a:gd name="connsiteX39" fmla="*/ 1692875 w 3904735"/>
              <a:gd name="connsiteY39" fmla="*/ 889687 h 3175687"/>
              <a:gd name="connsiteX40" fmla="*/ 1779373 w 3904735"/>
              <a:gd name="connsiteY40" fmla="*/ 827903 h 3175687"/>
              <a:gd name="connsiteX41" fmla="*/ 1828800 w 3904735"/>
              <a:gd name="connsiteY41" fmla="*/ 790833 h 3175687"/>
              <a:gd name="connsiteX42" fmla="*/ 1841156 w 3904735"/>
              <a:gd name="connsiteY42" fmla="*/ 753762 h 3175687"/>
              <a:gd name="connsiteX43" fmla="*/ 1927654 w 3904735"/>
              <a:gd name="connsiteY43" fmla="*/ 704335 h 3175687"/>
              <a:gd name="connsiteX44" fmla="*/ 1977081 w 3904735"/>
              <a:gd name="connsiteY44" fmla="*/ 667265 h 3175687"/>
              <a:gd name="connsiteX45" fmla="*/ 2038865 w 3904735"/>
              <a:gd name="connsiteY45" fmla="*/ 642551 h 3175687"/>
              <a:gd name="connsiteX46" fmla="*/ 2075935 w 3904735"/>
              <a:gd name="connsiteY46" fmla="*/ 617838 h 3175687"/>
              <a:gd name="connsiteX47" fmla="*/ 2211859 w 3904735"/>
              <a:gd name="connsiteY47" fmla="*/ 580768 h 3175687"/>
              <a:gd name="connsiteX48" fmla="*/ 2248929 w 3904735"/>
              <a:gd name="connsiteY48" fmla="*/ 568411 h 3175687"/>
              <a:gd name="connsiteX49" fmla="*/ 2298356 w 3904735"/>
              <a:gd name="connsiteY49" fmla="*/ 531341 h 3175687"/>
              <a:gd name="connsiteX50" fmla="*/ 2360140 w 3904735"/>
              <a:gd name="connsiteY50" fmla="*/ 469557 h 3175687"/>
              <a:gd name="connsiteX51" fmla="*/ 2421924 w 3904735"/>
              <a:gd name="connsiteY51" fmla="*/ 457200 h 3175687"/>
              <a:gd name="connsiteX52" fmla="*/ 2496065 w 3904735"/>
              <a:gd name="connsiteY52" fmla="*/ 420130 h 3175687"/>
              <a:gd name="connsiteX53" fmla="*/ 2533135 w 3904735"/>
              <a:gd name="connsiteY53" fmla="*/ 407773 h 3175687"/>
              <a:gd name="connsiteX54" fmla="*/ 2607275 w 3904735"/>
              <a:gd name="connsiteY54" fmla="*/ 333633 h 3175687"/>
              <a:gd name="connsiteX55" fmla="*/ 2681416 w 3904735"/>
              <a:gd name="connsiteY55" fmla="*/ 308919 h 3175687"/>
              <a:gd name="connsiteX56" fmla="*/ 2718486 w 3904735"/>
              <a:gd name="connsiteY56" fmla="*/ 284205 h 3175687"/>
              <a:gd name="connsiteX57" fmla="*/ 2842054 w 3904735"/>
              <a:gd name="connsiteY57" fmla="*/ 259492 h 3175687"/>
              <a:gd name="connsiteX58" fmla="*/ 2953265 w 3904735"/>
              <a:gd name="connsiteY58" fmla="*/ 234778 h 3175687"/>
              <a:gd name="connsiteX59" fmla="*/ 3015048 w 3904735"/>
              <a:gd name="connsiteY59" fmla="*/ 222422 h 3175687"/>
              <a:gd name="connsiteX60" fmla="*/ 3076832 w 3904735"/>
              <a:gd name="connsiteY60" fmla="*/ 197708 h 3175687"/>
              <a:gd name="connsiteX61" fmla="*/ 3138616 w 3904735"/>
              <a:gd name="connsiteY61" fmla="*/ 160638 h 3175687"/>
              <a:gd name="connsiteX62" fmla="*/ 3188043 w 3904735"/>
              <a:gd name="connsiteY62" fmla="*/ 148281 h 3175687"/>
              <a:gd name="connsiteX63" fmla="*/ 3286897 w 3904735"/>
              <a:gd name="connsiteY63" fmla="*/ 111211 h 3175687"/>
              <a:gd name="connsiteX64" fmla="*/ 3484605 w 3904735"/>
              <a:gd name="connsiteY64" fmla="*/ 86497 h 3175687"/>
              <a:gd name="connsiteX65" fmla="*/ 3620529 w 3904735"/>
              <a:gd name="connsiteY65" fmla="*/ 49427 h 3175687"/>
              <a:gd name="connsiteX66" fmla="*/ 3694670 w 3904735"/>
              <a:gd name="connsiteY66" fmla="*/ 24714 h 3175687"/>
              <a:gd name="connsiteX67" fmla="*/ 3842951 w 3904735"/>
              <a:gd name="connsiteY67" fmla="*/ 0 h 3175687"/>
              <a:gd name="connsiteX68" fmla="*/ 3880021 w 3904735"/>
              <a:gd name="connsiteY68" fmla="*/ 12357 h 3175687"/>
              <a:gd name="connsiteX69" fmla="*/ 3892378 w 3904735"/>
              <a:gd name="connsiteY69" fmla="*/ 49427 h 3175687"/>
              <a:gd name="connsiteX70" fmla="*/ 3904735 w 3904735"/>
              <a:gd name="connsiteY70" fmla="*/ 247135 h 3175687"/>
              <a:gd name="connsiteX71" fmla="*/ 3892378 w 3904735"/>
              <a:gd name="connsiteY71" fmla="*/ 432487 h 3175687"/>
              <a:gd name="connsiteX72" fmla="*/ 3867665 w 3904735"/>
              <a:gd name="connsiteY72" fmla="*/ 543697 h 3175687"/>
              <a:gd name="connsiteX73" fmla="*/ 3855308 w 3904735"/>
              <a:gd name="connsiteY73" fmla="*/ 605481 h 3175687"/>
              <a:gd name="connsiteX74" fmla="*/ 3867665 w 3904735"/>
              <a:gd name="connsiteY74" fmla="*/ 1013254 h 3175687"/>
              <a:gd name="connsiteX75" fmla="*/ 3842951 w 3904735"/>
              <a:gd name="connsiteY75" fmla="*/ 1272746 h 3175687"/>
              <a:gd name="connsiteX76" fmla="*/ 3830594 w 3904735"/>
              <a:gd name="connsiteY76" fmla="*/ 1421027 h 3175687"/>
              <a:gd name="connsiteX77" fmla="*/ 3855308 w 3904735"/>
              <a:gd name="connsiteY77" fmla="*/ 1742303 h 3175687"/>
              <a:gd name="connsiteX78" fmla="*/ 3880021 w 3904735"/>
              <a:gd name="connsiteY78" fmla="*/ 1977081 h 3175687"/>
              <a:gd name="connsiteX79" fmla="*/ 3867665 w 3904735"/>
              <a:gd name="connsiteY79" fmla="*/ 2471351 h 3175687"/>
              <a:gd name="connsiteX80" fmla="*/ 3880021 w 3904735"/>
              <a:gd name="connsiteY80" fmla="*/ 2557849 h 3175687"/>
              <a:gd name="connsiteX81" fmla="*/ 3867665 w 3904735"/>
              <a:gd name="connsiteY81" fmla="*/ 2829697 h 3175687"/>
              <a:gd name="connsiteX82" fmla="*/ 3855308 w 3904735"/>
              <a:gd name="connsiteY82" fmla="*/ 3015049 h 3175687"/>
              <a:gd name="connsiteX83" fmla="*/ 3830594 w 3904735"/>
              <a:gd name="connsiteY83" fmla="*/ 3089189 h 3175687"/>
              <a:gd name="connsiteX84" fmla="*/ 3818237 w 3904735"/>
              <a:gd name="connsiteY84" fmla="*/ 3126260 h 3175687"/>
              <a:gd name="connsiteX85" fmla="*/ 3323967 w 3904735"/>
              <a:gd name="connsiteY85" fmla="*/ 3126260 h 3175687"/>
              <a:gd name="connsiteX86" fmla="*/ 3089189 w 3904735"/>
              <a:gd name="connsiteY86" fmla="*/ 3150973 h 3175687"/>
              <a:gd name="connsiteX87" fmla="*/ 2693773 w 3904735"/>
              <a:gd name="connsiteY87" fmla="*/ 3175687 h 3175687"/>
              <a:gd name="connsiteX88" fmla="*/ 2323070 w 3904735"/>
              <a:gd name="connsiteY88" fmla="*/ 3150973 h 3175687"/>
              <a:gd name="connsiteX89" fmla="*/ 1767016 w 3904735"/>
              <a:gd name="connsiteY89" fmla="*/ 3150973 h 3175687"/>
              <a:gd name="connsiteX90" fmla="*/ 1186248 w 3904735"/>
              <a:gd name="connsiteY90" fmla="*/ 3163330 h 3175687"/>
              <a:gd name="connsiteX91" fmla="*/ 827902 w 3904735"/>
              <a:gd name="connsiteY91" fmla="*/ 3138616 h 3175687"/>
              <a:gd name="connsiteX92" fmla="*/ 345989 w 3904735"/>
              <a:gd name="connsiteY92" fmla="*/ 3150973 h 3175687"/>
              <a:gd name="connsiteX93" fmla="*/ 234778 w 3904735"/>
              <a:gd name="connsiteY93" fmla="*/ 3150973 h 3175687"/>
              <a:gd name="connsiteX94" fmla="*/ 86497 w 3904735"/>
              <a:gd name="connsiteY94" fmla="*/ 3138616 h 3175687"/>
              <a:gd name="connsiteX95" fmla="*/ 0 w 3904735"/>
              <a:gd name="connsiteY95" fmla="*/ 3138616 h 3175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904735" h="3175687">
                <a:moveTo>
                  <a:pt x="0" y="3138616"/>
                </a:moveTo>
                <a:lnTo>
                  <a:pt x="0" y="3138616"/>
                </a:lnTo>
                <a:cubicBezTo>
                  <a:pt x="20594" y="3109784"/>
                  <a:pt x="44985" y="3083316"/>
                  <a:pt x="61783" y="3052119"/>
                </a:cubicBezTo>
                <a:cubicBezTo>
                  <a:pt x="93496" y="2993223"/>
                  <a:pt x="74017" y="2978142"/>
                  <a:pt x="111210" y="2928551"/>
                </a:cubicBezTo>
                <a:cubicBezTo>
                  <a:pt x="223901" y="2778295"/>
                  <a:pt x="114082" y="2956084"/>
                  <a:pt x="185351" y="2842054"/>
                </a:cubicBezTo>
                <a:cubicBezTo>
                  <a:pt x="198080" y="2821687"/>
                  <a:pt x="209099" y="2800254"/>
                  <a:pt x="222421" y="2780270"/>
                </a:cubicBezTo>
                <a:cubicBezTo>
                  <a:pt x="233845" y="2763134"/>
                  <a:pt x="248577" y="2748307"/>
                  <a:pt x="259492" y="2730843"/>
                </a:cubicBezTo>
                <a:cubicBezTo>
                  <a:pt x="269255" y="2715223"/>
                  <a:pt x="271180" y="2694441"/>
                  <a:pt x="284205" y="2681416"/>
                </a:cubicBezTo>
                <a:cubicBezTo>
                  <a:pt x="293415" y="2672206"/>
                  <a:pt x="308918" y="2673179"/>
                  <a:pt x="321275" y="2669060"/>
                </a:cubicBezTo>
                <a:cubicBezTo>
                  <a:pt x="329513" y="2652584"/>
                  <a:pt x="337043" y="2635735"/>
                  <a:pt x="345989" y="2619633"/>
                </a:cubicBezTo>
                <a:cubicBezTo>
                  <a:pt x="357653" y="2598638"/>
                  <a:pt x="373121" y="2579713"/>
                  <a:pt x="383059" y="2557849"/>
                </a:cubicBezTo>
                <a:cubicBezTo>
                  <a:pt x="393839" y="2534133"/>
                  <a:pt x="393323" y="2505383"/>
                  <a:pt x="407773" y="2483708"/>
                </a:cubicBezTo>
                <a:cubicBezTo>
                  <a:pt x="432590" y="2446481"/>
                  <a:pt x="438389" y="2441104"/>
                  <a:pt x="457200" y="2397211"/>
                </a:cubicBezTo>
                <a:cubicBezTo>
                  <a:pt x="462331" y="2385239"/>
                  <a:pt x="463231" y="2371527"/>
                  <a:pt x="469556" y="2360141"/>
                </a:cubicBezTo>
                <a:cubicBezTo>
                  <a:pt x="483980" y="2334177"/>
                  <a:pt x="518983" y="2286000"/>
                  <a:pt x="518983" y="2286000"/>
                </a:cubicBezTo>
                <a:cubicBezTo>
                  <a:pt x="524958" y="2256124"/>
                  <a:pt x="538950" y="2172881"/>
                  <a:pt x="556054" y="2150076"/>
                </a:cubicBezTo>
                <a:cubicBezTo>
                  <a:pt x="568411" y="2133600"/>
                  <a:pt x="583123" y="2118652"/>
                  <a:pt x="593124" y="2100649"/>
                </a:cubicBezTo>
                <a:cubicBezTo>
                  <a:pt x="642024" y="2012629"/>
                  <a:pt x="586880" y="2059503"/>
                  <a:pt x="654908" y="2014151"/>
                </a:cubicBezTo>
                <a:cubicBezTo>
                  <a:pt x="663048" y="1989731"/>
                  <a:pt x="670203" y="1957431"/>
                  <a:pt x="691978" y="1940011"/>
                </a:cubicBezTo>
                <a:cubicBezTo>
                  <a:pt x="702149" y="1931874"/>
                  <a:pt x="716691" y="1931773"/>
                  <a:pt x="729048" y="1927654"/>
                </a:cubicBezTo>
                <a:cubicBezTo>
                  <a:pt x="774778" y="1836196"/>
                  <a:pt x="728213" y="1916299"/>
                  <a:pt x="790832" y="1841157"/>
                </a:cubicBezTo>
                <a:cubicBezTo>
                  <a:pt x="800339" y="1829748"/>
                  <a:pt x="806039" y="1815496"/>
                  <a:pt x="815546" y="1804087"/>
                </a:cubicBezTo>
                <a:cubicBezTo>
                  <a:pt x="845280" y="1768406"/>
                  <a:pt x="853234" y="1766604"/>
                  <a:pt x="889686" y="1742303"/>
                </a:cubicBezTo>
                <a:cubicBezTo>
                  <a:pt x="897924" y="1729946"/>
                  <a:pt x="903899" y="1715734"/>
                  <a:pt x="914400" y="1705233"/>
                </a:cubicBezTo>
                <a:cubicBezTo>
                  <a:pt x="1028793" y="1590840"/>
                  <a:pt x="867092" y="1785138"/>
                  <a:pt x="988540" y="1643449"/>
                </a:cubicBezTo>
                <a:cubicBezTo>
                  <a:pt x="1083650" y="1532486"/>
                  <a:pt x="970695" y="1648937"/>
                  <a:pt x="1062681" y="1556951"/>
                </a:cubicBezTo>
                <a:cubicBezTo>
                  <a:pt x="1089186" y="1477431"/>
                  <a:pt x="1054257" y="1563801"/>
                  <a:pt x="1112108" y="1482811"/>
                </a:cubicBezTo>
                <a:cubicBezTo>
                  <a:pt x="1169119" y="1402996"/>
                  <a:pt x="1100809" y="1457392"/>
                  <a:pt x="1173892" y="1408670"/>
                </a:cubicBezTo>
                <a:lnTo>
                  <a:pt x="1223319" y="1334530"/>
                </a:lnTo>
                <a:cubicBezTo>
                  <a:pt x="1231557" y="1322173"/>
                  <a:pt x="1235675" y="1305698"/>
                  <a:pt x="1248032" y="1297460"/>
                </a:cubicBezTo>
                <a:lnTo>
                  <a:pt x="1285102" y="1272746"/>
                </a:lnTo>
                <a:cubicBezTo>
                  <a:pt x="1300301" y="1227148"/>
                  <a:pt x="1301485" y="1186757"/>
                  <a:pt x="1346886" y="1161535"/>
                </a:cubicBezTo>
                <a:cubicBezTo>
                  <a:pt x="1369658" y="1148884"/>
                  <a:pt x="1421027" y="1136822"/>
                  <a:pt x="1421027" y="1136822"/>
                </a:cubicBezTo>
                <a:cubicBezTo>
                  <a:pt x="1433384" y="1128584"/>
                  <a:pt x="1444814" y="1118750"/>
                  <a:pt x="1458097" y="1112108"/>
                </a:cubicBezTo>
                <a:cubicBezTo>
                  <a:pt x="1469747" y="1106283"/>
                  <a:pt x="1483858" y="1106213"/>
                  <a:pt x="1495167" y="1099751"/>
                </a:cubicBezTo>
                <a:cubicBezTo>
                  <a:pt x="1513048" y="1089533"/>
                  <a:pt x="1527835" y="1074651"/>
                  <a:pt x="1544594" y="1062681"/>
                </a:cubicBezTo>
                <a:cubicBezTo>
                  <a:pt x="1556679" y="1054049"/>
                  <a:pt x="1569308" y="1046206"/>
                  <a:pt x="1581665" y="1037968"/>
                </a:cubicBezTo>
                <a:cubicBezTo>
                  <a:pt x="1591357" y="1018583"/>
                  <a:pt x="1613625" y="968937"/>
                  <a:pt x="1631092" y="951470"/>
                </a:cubicBezTo>
                <a:cubicBezTo>
                  <a:pt x="1641593" y="940969"/>
                  <a:pt x="1655805" y="934995"/>
                  <a:pt x="1668162" y="926757"/>
                </a:cubicBezTo>
                <a:cubicBezTo>
                  <a:pt x="1676400" y="914400"/>
                  <a:pt x="1682374" y="900188"/>
                  <a:pt x="1692875" y="889687"/>
                </a:cubicBezTo>
                <a:cubicBezTo>
                  <a:pt x="1713075" y="869487"/>
                  <a:pt x="1754809" y="845448"/>
                  <a:pt x="1779373" y="827903"/>
                </a:cubicBezTo>
                <a:cubicBezTo>
                  <a:pt x="1796132" y="815933"/>
                  <a:pt x="1812324" y="803190"/>
                  <a:pt x="1828800" y="790833"/>
                </a:cubicBezTo>
                <a:cubicBezTo>
                  <a:pt x="1832919" y="778476"/>
                  <a:pt x="1833019" y="763933"/>
                  <a:pt x="1841156" y="753762"/>
                </a:cubicBezTo>
                <a:cubicBezTo>
                  <a:pt x="1854758" y="736760"/>
                  <a:pt x="1913064" y="713454"/>
                  <a:pt x="1927654" y="704335"/>
                </a:cubicBezTo>
                <a:cubicBezTo>
                  <a:pt x="1945118" y="693420"/>
                  <a:pt x="1959078" y="677267"/>
                  <a:pt x="1977081" y="667265"/>
                </a:cubicBezTo>
                <a:cubicBezTo>
                  <a:pt x="1996471" y="656493"/>
                  <a:pt x="2019026" y="652471"/>
                  <a:pt x="2038865" y="642551"/>
                </a:cubicBezTo>
                <a:cubicBezTo>
                  <a:pt x="2052148" y="635910"/>
                  <a:pt x="2062364" y="623870"/>
                  <a:pt x="2075935" y="617838"/>
                </a:cubicBezTo>
                <a:cubicBezTo>
                  <a:pt x="2144110" y="587538"/>
                  <a:pt x="2145404" y="597381"/>
                  <a:pt x="2211859" y="580768"/>
                </a:cubicBezTo>
                <a:cubicBezTo>
                  <a:pt x="2224495" y="577609"/>
                  <a:pt x="2236572" y="572530"/>
                  <a:pt x="2248929" y="568411"/>
                </a:cubicBezTo>
                <a:cubicBezTo>
                  <a:pt x="2265405" y="556054"/>
                  <a:pt x="2282963" y="545023"/>
                  <a:pt x="2298356" y="531341"/>
                </a:cubicBezTo>
                <a:cubicBezTo>
                  <a:pt x="2320125" y="511991"/>
                  <a:pt x="2335165" y="484542"/>
                  <a:pt x="2360140" y="469557"/>
                </a:cubicBezTo>
                <a:cubicBezTo>
                  <a:pt x="2378150" y="458751"/>
                  <a:pt x="2401329" y="461319"/>
                  <a:pt x="2421924" y="457200"/>
                </a:cubicBezTo>
                <a:cubicBezTo>
                  <a:pt x="2446638" y="444843"/>
                  <a:pt x="2470816" y="431352"/>
                  <a:pt x="2496065" y="420130"/>
                </a:cubicBezTo>
                <a:cubicBezTo>
                  <a:pt x="2507967" y="414840"/>
                  <a:pt x="2523129" y="416112"/>
                  <a:pt x="2533135" y="407773"/>
                </a:cubicBezTo>
                <a:cubicBezTo>
                  <a:pt x="2595280" y="355985"/>
                  <a:pt x="2541413" y="362905"/>
                  <a:pt x="2607275" y="333633"/>
                </a:cubicBezTo>
                <a:cubicBezTo>
                  <a:pt x="2631080" y="323053"/>
                  <a:pt x="2659741" y="323370"/>
                  <a:pt x="2681416" y="308919"/>
                </a:cubicBezTo>
                <a:cubicBezTo>
                  <a:pt x="2693773" y="300681"/>
                  <a:pt x="2704836" y="290055"/>
                  <a:pt x="2718486" y="284205"/>
                </a:cubicBezTo>
                <a:cubicBezTo>
                  <a:pt x="2742638" y="273854"/>
                  <a:pt x="2824309" y="262718"/>
                  <a:pt x="2842054" y="259492"/>
                </a:cubicBezTo>
                <a:cubicBezTo>
                  <a:pt x="2944552" y="240856"/>
                  <a:pt x="2864005" y="254613"/>
                  <a:pt x="2953265" y="234778"/>
                </a:cubicBezTo>
                <a:cubicBezTo>
                  <a:pt x="2973767" y="230222"/>
                  <a:pt x="2994454" y="226541"/>
                  <a:pt x="3015048" y="222422"/>
                </a:cubicBezTo>
                <a:cubicBezTo>
                  <a:pt x="3035643" y="214184"/>
                  <a:pt x="3056993" y="207628"/>
                  <a:pt x="3076832" y="197708"/>
                </a:cubicBezTo>
                <a:cubicBezTo>
                  <a:pt x="3098314" y="186967"/>
                  <a:pt x="3116669" y="170392"/>
                  <a:pt x="3138616" y="160638"/>
                </a:cubicBezTo>
                <a:cubicBezTo>
                  <a:pt x="3154135" y="153741"/>
                  <a:pt x="3171932" y="153651"/>
                  <a:pt x="3188043" y="148281"/>
                </a:cubicBezTo>
                <a:cubicBezTo>
                  <a:pt x="3199886" y="144333"/>
                  <a:pt x="3265212" y="115548"/>
                  <a:pt x="3286897" y="111211"/>
                </a:cubicBezTo>
                <a:cubicBezTo>
                  <a:pt x="3330976" y="102395"/>
                  <a:pt x="3446054" y="90781"/>
                  <a:pt x="3484605" y="86497"/>
                </a:cubicBezTo>
                <a:cubicBezTo>
                  <a:pt x="3616877" y="33589"/>
                  <a:pt x="3471167" y="86767"/>
                  <a:pt x="3620529" y="49427"/>
                </a:cubicBezTo>
                <a:cubicBezTo>
                  <a:pt x="3645802" y="43109"/>
                  <a:pt x="3669125" y="29823"/>
                  <a:pt x="3694670" y="24714"/>
                </a:cubicBezTo>
                <a:cubicBezTo>
                  <a:pt x="3785013" y="6645"/>
                  <a:pt x="3735663" y="15327"/>
                  <a:pt x="3842951" y="0"/>
                </a:cubicBezTo>
                <a:cubicBezTo>
                  <a:pt x="3855308" y="4119"/>
                  <a:pt x="3870811" y="3147"/>
                  <a:pt x="3880021" y="12357"/>
                </a:cubicBezTo>
                <a:cubicBezTo>
                  <a:pt x="3889231" y="21567"/>
                  <a:pt x="3891014" y="36473"/>
                  <a:pt x="3892378" y="49427"/>
                </a:cubicBezTo>
                <a:cubicBezTo>
                  <a:pt x="3899291" y="115095"/>
                  <a:pt x="3900616" y="181232"/>
                  <a:pt x="3904735" y="247135"/>
                </a:cubicBezTo>
                <a:cubicBezTo>
                  <a:pt x="3900616" y="308919"/>
                  <a:pt x="3898540" y="370873"/>
                  <a:pt x="3892378" y="432487"/>
                </a:cubicBezTo>
                <a:cubicBezTo>
                  <a:pt x="3888991" y="466354"/>
                  <a:pt x="3875168" y="509933"/>
                  <a:pt x="3867665" y="543697"/>
                </a:cubicBezTo>
                <a:cubicBezTo>
                  <a:pt x="3863109" y="564199"/>
                  <a:pt x="3859427" y="584886"/>
                  <a:pt x="3855308" y="605481"/>
                </a:cubicBezTo>
                <a:cubicBezTo>
                  <a:pt x="3859427" y="741405"/>
                  <a:pt x="3870183" y="877291"/>
                  <a:pt x="3867665" y="1013254"/>
                </a:cubicBezTo>
                <a:cubicBezTo>
                  <a:pt x="3866056" y="1100128"/>
                  <a:pt x="3850818" y="1186214"/>
                  <a:pt x="3842951" y="1272746"/>
                </a:cubicBezTo>
                <a:cubicBezTo>
                  <a:pt x="3838460" y="1322141"/>
                  <a:pt x="3830594" y="1421027"/>
                  <a:pt x="3830594" y="1421027"/>
                </a:cubicBezTo>
                <a:cubicBezTo>
                  <a:pt x="3862325" y="1960449"/>
                  <a:pt x="3826067" y="1406042"/>
                  <a:pt x="3855308" y="1742303"/>
                </a:cubicBezTo>
                <a:cubicBezTo>
                  <a:pt x="3874490" y="1962890"/>
                  <a:pt x="3854392" y="1848928"/>
                  <a:pt x="3880021" y="1977081"/>
                </a:cubicBezTo>
                <a:cubicBezTo>
                  <a:pt x="3875902" y="2141838"/>
                  <a:pt x="3867665" y="2306543"/>
                  <a:pt x="3867665" y="2471351"/>
                </a:cubicBezTo>
                <a:cubicBezTo>
                  <a:pt x="3867665" y="2500476"/>
                  <a:pt x="3880021" y="2528724"/>
                  <a:pt x="3880021" y="2557849"/>
                </a:cubicBezTo>
                <a:cubicBezTo>
                  <a:pt x="3880021" y="2648559"/>
                  <a:pt x="3872561" y="2739120"/>
                  <a:pt x="3867665" y="2829697"/>
                </a:cubicBezTo>
                <a:cubicBezTo>
                  <a:pt x="3864323" y="2891528"/>
                  <a:pt x="3864065" y="2953750"/>
                  <a:pt x="3855308" y="3015049"/>
                </a:cubicBezTo>
                <a:cubicBezTo>
                  <a:pt x="3851624" y="3040837"/>
                  <a:pt x="3838832" y="3064476"/>
                  <a:pt x="3830594" y="3089189"/>
                </a:cubicBezTo>
                <a:lnTo>
                  <a:pt x="3818237" y="3126260"/>
                </a:lnTo>
                <a:cubicBezTo>
                  <a:pt x="3555993" y="3109869"/>
                  <a:pt x="3635241" y="3107950"/>
                  <a:pt x="3323967" y="3126260"/>
                </a:cubicBezTo>
                <a:cubicBezTo>
                  <a:pt x="3177249" y="3134890"/>
                  <a:pt x="3228960" y="3140746"/>
                  <a:pt x="3089189" y="3150973"/>
                </a:cubicBezTo>
                <a:cubicBezTo>
                  <a:pt x="2957479" y="3160611"/>
                  <a:pt x="2693773" y="3175687"/>
                  <a:pt x="2693773" y="3175687"/>
                </a:cubicBezTo>
                <a:cubicBezTo>
                  <a:pt x="2570205" y="3167449"/>
                  <a:pt x="2446896" y="3152939"/>
                  <a:pt x="2323070" y="3150973"/>
                </a:cubicBezTo>
                <a:cubicBezTo>
                  <a:pt x="1552670" y="3138744"/>
                  <a:pt x="2164993" y="3184138"/>
                  <a:pt x="1767016" y="3150973"/>
                </a:cubicBezTo>
                <a:cubicBezTo>
                  <a:pt x="1573427" y="3155092"/>
                  <a:pt x="1379881" y="3163330"/>
                  <a:pt x="1186248" y="3163330"/>
                </a:cubicBezTo>
                <a:cubicBezTo>
                  <a:pt x="934857" y="3163330"/>
                  <a:pt x="972661" y="3167568"/>
                  <a:pt x="827902" y="3138616"/>
                </a:cubicBezTo>
                <a:cubicBezTo>
                  <a:pt x="667264" y="3142735"/>
                  <a:pt x="506679" y="3150973"/>
                  <a:pt x="345989" y="3150973"/>
                </a:cubicBezTo>
                <a:cubicBezTo>
                  <a:pt x="204803" y="3150973"/>
                  <a:pt x="355320" y="3120837"/>
                  <a:pt x="234778" y="3150973"/>
                </a:cubicBezTo>
                <a:cubicBezTo>
                  <a:pt x="185351" y="3146854"/>
                  <a:pt x="135421" y="3146770"/>
                  <a:pt x="86497" y="3138616"/>
                </a:cubicBezTo>
                <a:cubicBezTo>
                  <a:pt x="60801" y="3134333"/>
                  <a:pt x="14416" y="3138616"/>
                  <a:pt x="0" y="3138616"/>
                </a:cubicBezTo>
                <a:close/>
              </a:path>
            </a:pathLst>
          </a:custGeom>
          <a:solidFill>
            <a:schemeClr val="accent1">
              <a:lumMod val="75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cxnSp>
        <p:nvCxnSpPr>
          <p:cNvPr id="6" name="Straight Arrow Connector 5"/>
          <p:cNvCxnSpPr/>
          <p:nvPr/>
        </p:nvCxnSpPr>
        <p:spPr bwMode="auto">
          <a:xfrm>
            <a:off x="990978" y="5572898"/>
            <a:ext cx="4040660"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flipV="1">
            <a:off x="990978" y="2458995"/>
            <a:ext cx="0" cy="31139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6" name="Oval 15"/>
          <p:cNvSpPr/>
          <p:nvPr/>
        </p:nvSpPr>
        <p:spPr>
          <a:xfrm>
            <a:off x="1303638" y="4991322"/>
            <a:ext cx="86498" cy="86498"/>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7" name="Oval 16"/>
          <p:cNvSpPr/>
          <p:nvPr/>
        </p:nvSpPr>
        <p:spPr>
          <a:xfrm>
            <a:off x="1633529" y="4344981"/>
            <a:ext cx="86498" cy="86498"/>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8" name="Oval 17"/>
          <p:cNvSpPr/>
          <p:nvPr/>
        </p:nvSpPr>
        <p:spPr>
          <a:xfrm>
            <a:off x="2113385" y="3442889"/>
            <a:ext cx="86498" cy="86498"/>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9" name="Oval 18"/>
          <p:cNvSpPr/>
          <p:nvPr/>
        </p:nvSpPr>
        <p:spPr>
          <a:xfrm>
            <a:off x="2787889" y="3211144"/>
            <a:ext cx="86498" cy="86498"/>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0" name="Oval 19"/>
          <p:cNvSpPr/>
          <p:nvPr/>
        </p:nvSpPr>
        <p:spPr>
          <a:xfrm>
            <a:off x="3392496" y="2826705"/>
            <a:ext cx="86498" cy="86498"/>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1" name="Oval 20"/>
          <p:cNvSpPr/>
          <p:nvPr/>
        </p:nvSpPr>
        <p:spPr>
          <a:xfrm>
            <a:off x="3975695" y="2558537"/>
            <a:ext cx="86498" cy="86498"/>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2" name="Oval 21"/>
          <p:cNvSpPr/>
          <p:nvPr/>
        </p:nvSpPr>
        <p:spPr>
          <a:xfrm>
            <a:off x="4389530" y="2428319"/>
            <a:ext cx="86498" cy="86498"/>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3" name="Oval 22"/>
          <p:cNvSpPr/>
          <p:nvPr/>
        </p:nvSpPr>
        <p:spPr>
          <a:xfrm>
            <a:off x="4831936" y="2372497"/>
            <a:ext cx="86498" cy="86498"/>
          </a:xfrm>
          <a:prstGeom prst="ellipse">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cxnSp>
        <p:nvCxnSpPr>
          <p:cNvPr id="30" name="Straight Connector 29"/>
          <p:cNvCxnSpPr>
            <a:stCxn id="23" idx="2"/>
            <a:endCxn id="22" idx="6"/>
          </p:cNvCxnSpPr>
          <p:nvPr/>
        </p:nvCxnSpPr>
        <p:spPr bwMode="auto">
          <a:xfrm flipH="1">
            <a:off x="4476028" y="2415746"/>
            <a:ext cx="355908" cy="5582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3" name="Straight Connector 32"/>
          <p:cNvCxnSpPr>
            <a:stCxn id="22" idx="2"/>
            <a:endCxn id="21" idx="7"/>
          </p:cNvCxnSpPr>
          <p:nvPr/>
        </p:nvCxnSpPr>
        <p:spPr bwMode="auto">
          <a:xfrm flipH="1">
            <a:off x="4049526" y="2471568"/>
            <a:ext cx="340004" cy="9963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5" name="Straight Connector 34"/>
          <p:cNvCxnSpPr>
            <a:stCxn id="21" idx="3"/>
            <a:endCxn id="20" idx="6"/>
          </p:cNvCxnSpPr>
          <p:nvPr/>
        </p:nvCxnSpPr>
        <p:spPr bwMode="auto">
          <a:xfrm flipH="1">
            <a:off x="3478994" y="2632368"/>
            <a:ext cx="509368" cy="23758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7" name="Straight Connector 36"/>
          <p:cNvCxnSpPr>
            <a:stCxn id="20" idx="3"/>
            <a:endCxn id="19" idx="7"/>
          </p:cNvCxnSpPr>
          <p:nvPr/>
        </p:nvCxnSpPr>
        <p:spPr bwMode="auto">
          <a:xfrm flipH="1">
            <a:off x="2861720" y="2900536"/>
            <a:ext cx="543443" cy="3232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9" name="Straight Connector 38"/>
          <p:cNvCxnSpPr>
            <a:stCxn id="19" idx="3"/>
            <a:endCxn id="18" idx="7"/>
          </p:cNvCxnSpPr>
          <p:nvPr/>
        </p:nvCxnSpPr>
        <p:spPr bwMode="auto">
          <a:xfrm flipH="1">
            <a:off x="2187216" y="3284975"/>
            <a:ext cx="613340" cy="17058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1" name="Straight Connector 40"/>
          <p:cNvCxnSpPr>
            <a:stCxn id="18" idx="3"/>
            <a:endCxn id="17" idx="7"/>
          </p:cNvCxnSpPr>
          <p:nvPr/>
        </p:nvCxnSpPr>
        <p:spPr bwMode="auto">
          <a:xfrm flipH="1">
            <a:off x="1707360" y="3516720"/>
            <a:ext cx="418692" cy="84092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3" name="Straight Connector 42"/>
          <p:cNvCxnSpPr>
            <a:stCxn id="17" idx="3"/>
            <a:endCxn id="16" idx="7"/>
          </p:cNvCxnSpPr>
          <p:nvPr/>
        </p:nvCxnSpPr>
        <p:spPr bwMode="auto">
          <a:xfrm flipH="1">
            <a:off x="1377469" y="4418812"/>
            <a:ext cx="268727" cy="58517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5" name="Straight Connector 44"/>
          <p:cNvCxnSpPr>
            <a:stCxn id="16" idx="3"/>
          </p:cNvCxnSpPr>
          <p:nvPr/>
        </p:nvCxnSpPr>
        <p:spPr bwMode="auto">
          <a:xfrm flipH="1">
            <a:off x="1031789" y="5065153"/>
            <a:ext cx="284516" cy="53165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7" name="Straight Connector 46"/>
          <p:cNvCxnSpPr>
            <a:stCxn id="23" idx="4"/>
          </p:cNvCxnSpPr>
          <p:nvPr/>
        </p:nvCxnSpPr>
        <p:spPr bwMode="auto">
          <a:xfrm flipH="1">
            <a:off x="4831936" y="2458995"/>
            <a:ext cx="43249" cy="311390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1" name="TextBox 60"/>
          <p:cNvSpPr txBox="1"/>
          <p:nvPr/>
        </p:nvSpPr>
        <p:spPr>
          <a:xfrm>
            <a:off x="5087996" y="2632368"/>
            <a:ext cx="3954713"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Surveillance Plot</a:t>
            </a:r>
          </a:p>
          <a:p>
            <a:pPr marL="285750" indent="-285750">
              <a:buFont typeface="Arial" panose="020B0604020202020204" pitchFamily="34" charset="0"/>
              <a:buChar char="•"/>
            </a:pPr>
            <a:r>
              <a:rPr lang="en-US" dirty="0" smtClean="0"/>
              <a:t>% Area Under the Curve (AUC)</a:t>
            </a:r>
          </a:p>
          <a:p>
            <a:pPr marL="742950" lvl="1" indent="-285750">
              <a:buFont typeface="Arial" panose="020B0604020202020204" pitchFamily="34" charset="0"/>
              <a:buChar char="•"/>
            </a:pPr>
            <a:r>
              <a:rPr lang="en-US" dirty="0" smtClean="0"/>
              <a:t>0.6 / 1</a:t>
            </a:r>
          </a:p>
          <a:p>
            <a:pPr marL="285750" indent="-285750">
              <a:buFont typeface="Arial" panose="020B0604020202020204" pitchFamily="34" charset="0"/>
              <a:buChar char="•"/>
            </a:pPr>
            <a:r>
              <a:rPr lang="en-US" dirty="0" smtClean="0"/>
              <a:t>PAI </a:t>
            </a:r>
            <a:r>
              <a:rPr lang="en-US" dirty="0"/>
              <a:t>goes up =&gt; AUC goes </a:t>
            </a:r>
            <a:r>
              <a:rPr lang="en-US" dirty="0" smtClean="0"/>
              <a:t>up</a:t>
            </a:r>
            <a:endParaRPr lang="en-US" dirty="0"/>
          </a:p>
        </p:txBody>
      </p:sp>
      <p:cxnSp>
        <p:nvCxnSpPr>
          <p:cNvPr id="32" name="Straight Arrow Connector 31"/>
          <p:cNvCxnSpPr/>
          <p:nvPr/>
        </p:nvCxnSpPr>
        <p:spPr bwMode="auto">
          <a:xfrm flipH="1" flipV="1">
            <a:off x="2151992" y="3028545"/>
            <a:ext cx="615" cy="33296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489520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Kernel Density </a:t>
            </a:r>
            <a:r>
              <a:rPr lang="en-US" dirty="0"/>
              <a:t>E</a:t>
            </a:r>
            <a:r>
              <a:rPr lang="en-US" dirty="0" smtClean="0"/>
              <a:t>stimation</a:t>
            </a:r>
            <a:endParaRPr lang="en-US" dirty="0"/>
          </a:p>
        </p:txBody>
      </p:sp>
      <p:sp>
        <p:nvSpPr>
          <p:cNvPr id="4" name="Slide Number Placeholder 3"/>
          <p:cNvSpPr>
            <a:spLocks noGrp="1"/>
          </p:cNvSpPr>
          <p:nvPr>
            <p:ph type="sldNum" sz="quarter" idx="12"/>
          </p:nvPr>
        </p:nvSpPr>
        <p:spPr/>
        <p:txBody>
          <a:bodyPr/>
          <a:lstStyle/>
          <a:p>
            <a:fld id="{0DB00954-739D-4DE9-90DF-A167A549D968}" type="slidenum">
              <a:rPr lang="en-US" smtClean="0"/>
              <a:pPr/>
              <a:t>37</a:t>
            </a:fld>
            <a:endParaRPr lang="en-US" dirty="0"/>
          </a:p>
        </p:txBody>
      </p:sp>
      <p:grpSp>
        <p:nvGrpSpPr>
          <p:cNvPr id="23" name="Group 22"/>
          <p:cNvGrpSpPr/>
          <p:nvPr/>
        </p:nvGrpSpPr>
        <p:grpSpPr>
          <a:xfrm>
            <a:off x="308502" y="1248959"/>
            <a:ext cx="4378455" cy="2197032"/>
            <a:chOff x="385882" y="2020051"/>
            <a:chExt cx="4378455" cy="2197032"/>
          </a:xfrm>
        </p:grpSpPr>
        <p:sp>
          <p:nvSpPr>
            <p:cNvPr id="26" name="Freeform 25"/>
            <p:cNvSpPr/>
            <p:nvPr/>
          </p:nvSpPr>
          <p:spPr>
            <a:xfrm>
              <a:off x="570709" y="3720469"/>
              <a:ext cx="4193628" cy="496614"/>
            </a:xfrm>
            <a:custGeom>
              <a:avLst/>
              <a:gdLst>
                <a:gd name="connsiteX0" fmla="*/ 2088931 w 4193628"/>
                <a:gd name="connsiteY0" fmla="*/ 0 h 496614"/>
                <a:gd name="connsiteX1" fmla="*/ 4193628 w 4193628"/>
                <a:gd name="connsiteY1" fmla="*/ 149773 h 496614"/>
                <a:gd name="connsiteX2" fmla="*/ 2033752 w 4193628"/>
                <a:gd name="connsiteY2" fmla="*/ 496614 h 496614"/>
                <a:gd name="connsiteX3" fmla="*/ 0 w 4193628"/>
                <a:gd name="connsiteY3" fmla="*/ 165538 h 496614"/>
                <a:gd name="connsiteX4" fmla="*/ 2088931 w 4193628"/>
                <a:gd name="connsiteY4" fmla="*/ 0 h 496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628" h="496614">
                  <a:moveTo>
                    <a:pt x="2088931" y="0"/>
                  </a:moveTo>
                  <a:lnTo>
                    <a:pt x="4193628" y="149773"/>
                  </a:lnTo>
                  <a:lnTo>
                    <a:pt x="2033752" y="496614"/>
                  </a:lnTo>
                  <a:lnTo>
                    <a:pt x="0" y="165538"/>
                  </a:lnTo>
                  <a:lnTo>
                    <a:pt x="2088931" y="0"/>
                  </a:lnTo>
                  <a:close/>
                </a:path>
              </a:pathLst>
            </a:custGeom>
            <a:solidFill>
              <a:srgbClr val="B6B6B6"/>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grpSp>
          <p:nvGrpSpPr>
            <p:cNvPr id="27" name="Group 26"/>
            <p:cNvGrpSpPr/>
            <p:nvPr/>
          </p:nvGrpSpPr>
          <p:grpSpPr>
            <a:xfrm>
              <a:off x="1479490" y="3557614"/>
              <a:ext cx="289931" cy="417079"/>
              <a:chOff x="1003610" y="4315522"/>
              <a:chExt cx="289931" cy="417079"/>
            </a:xfrm>
          </p:grpSpPr>
          <p:sp>
            <p:nvSpPr>
              <p:cNvPr id="40" name="Oval 39"/>
              <p:cNvSpPr/>
              <p:nvPr/>
            </p:nvSpPr>
            <p:spPr>
              <a:xfrm>
                <a:off x="1084546" y="4601972"/>
                <a:ext cx="128600" cy="130629"/>
              </a:xfrm>
              <a:prstGeom prst="ellipse">
                <a:avLst/>
              </a:prstGeom>
              <a:gradFill flip="none" rotWithShape="1">
                <a:gsLst>
                  <a:gs pos="39000">
                    <a:srgbClr val="FFFF00"/>
                  </a:gs>
                  <a:gs pos="0">
                    <a:srgbClr val="FF0000"/>
                  </a:gs>
                </a:gsLst>
                <a:path path="circle">
                  <a:fillToRect l="50000" t="50000" r="50000" b="50000"/>
                </a:path>
                <a:tileRect/>
              </a:gra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41" name="Freeform 40"/>
              <p:cNvSpPr/>
              <p:nvPr/>
            </p:nvSpPr>
            <p:spPr>
              <a:xfrm>
                <a:off x="1003610" y="4315522"/>
                <a:ext cx="289931" cy="379141"/>
              </a:xfrm>
              <a:custGeom>
                <a:avLst/>
                <a:gdLst>
                  <a:gd name="connsiteX0" fmla="*/ 0 w 289931"/>
                  <a:gd name="connsiteY0" fmla="*/ 122664 h 122664"/>
                  <a:gd name="connsiteX1" fmla="*/ 133814 w 289931"/>
                  <a:gd name="connsiteY1" fmla="*/ 0 h 122664"/>
                  <a:gd name="connsiteX2" fmla="*/ 289931 w 289931"/>
                  <a:gd name="connsiteY2" fmla="*/ 122664 h 122664"/>
                  <a:gd name="connsiteX3" fmla="*/ 289931 w 289931"/>
                  <a:gd name="connsiteY3" fmla="*/ 122664 h 122664"/>
                </a:gdLst>
                <a:ahLst/>
                <a:cxnLst>
                  <a:cxn ang="0">
                    <a:pos x="connsiteX0" y="connsiteY0"/>
                  </a:cxn>
                  <a:cxn ang="0">
                    <a:pos x="connsiteX1" y="connsiteY1"/>
                  </a:cxn>
                  <a:cxn ang="0">
                    <a:pos x="connsiteX2" y="connsiteY2"/>
                  </a:cxn>
                  <a:cxn ang="0">
                    <a:pos x="connsiteX3" y="connsiteY3"/>
                  </a:cxn>
                </a:cxnLst>
                <a:rect l="l" t="t" r="r" b="b"/>
                <a:pathLst>
                  <a:path w="289931" h="122664">
                    <a:moveTo>
                      <a:pt x="0" y="122664"/>
                    </a:moveTo>
                    <a:cubicBezTo>
                      <a:pt x="42746" y="61332"/>
                      <a:pt x="85492" y="0"/>
                      <a:pt x="133814" y="0"/>
                    </a:cubicBezTo>
                    <a:cubicBezTo>
                      <a:pt x="182136" y="0"/>
                      <a:pt x="289931" y="122664"/>
                      <a:pt x="289931" y="122664"/>
                    </a:cubicBezTo>
                    <a:lnTo>
                      <a:pt x="289931" y="122664"/>
                    </a:lnTo>
                  </a:path>
                </a:pathLst>
              </a:custGeom>
              <a:noFill/>
              <a:ln>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grpSp>
        <p:grpSp>
          <p:nvGrpSpPr>
            <p:cNvPr id="28" name="Group 27"/>
            <p:cNvGrpSpPr/>
            <p:nvPr/>
          </p:nvGrpSpPr>
          <p:grpSpPr>
            <a:xfrm>
              <a:off x="1776853" y="3609655"/>
              <a:ext cx="289931" cy="417079"/>
              <a:chOff x="1003610" y="4315522"/>
              <a:chExt cx="289931" cy="417079"/>
            </a:xfrm>
          </p:grpSpPr>
          <p:sp>
            <p:nvSpPr>
              <p:cNvPr id="38" name="Oval 37"/>
              <p:cNvSpPr/>
              <p:nvPr/>
            </p:nvSpPr>
            <p:spPr>
              <a:xfrm>
                <a:off x="1084546" y="4601972"/>
                <a:ext cx="128600" cy="130629"/>
              </a:xfrm>
              <a:prstGeom prst="ellipse">
                <a:avLst/>
              </a:prstGeom>
              <a:gradFill flip="none" rotWithShape="1">
                <a:gsLst>
                  <a:gs pos="39000">
                    <a:srgbClr val="FFFF00"/>
                  </a:gs>
                  <a:gs pos="0">
                    <a:srgbClr val="FF0000"/>
                  </a:gs>
                </a:gsLst>
                <a:path path="circle">
                  <a:fillToRect l="50000" t="50000" r="50000" b="50000"/>
                </a:path>
                <a:tileRect/>
              </a:gra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39" name="Freeform 38"/>
              <p:cNvSpPr/>
              <p:nvPr/>
            </p:nvSpPr>
            <p:spPr>
              <a:xfrm>
                <a:off x="1003610" y="4315522"/>
                <a:ext cx="289931" cy="379141"/>
              </a:xfrm>
              <a:custGeom>
                <a:avLst/>
                <a:gdLst>
                  <a:gd name="connsiteX0" fmla="*/ 0 w 289931"/>
                  <a:gd name="connsiteY0" fmla="*/ 122664 h 122664"/>
                  <a:gd name="connsiteX1" fmla="*/ 133814 w 289931"/>
                  <a:gd name="connsiteY1" fmla="*/ 0 h 122664"/>
                  <a:gd name="connsiteX2" fmla="*/ 289931 w 289931"/>
                  <a:gd name="connsiteY2" fmla="*/ 122664 h 122664"/>
                  <a:gd name="connsiteX3" fmla="*/ 289931 w 289931"/>
                  <a:gd name="connsiteY3" fmla="*/ 122664 h 122664"/>
                </a:gdLst>
                <a:ahLst/>
                <a:cxnLst>
                  <a:cxn ang="0">
                    <a:pos x="connsiteX0" y="connsiteY0"/>
                  </a:cxn>
                  <a:cxn ang="0">
                    <a:pos x="connsiteX1" y="connsiteY1"/>
                  </a:cxn>
                  <a:cxn ang="0">
                    <a:pos x="connsiteX2" y="connsiteY2"/>
                  </a:cxn>
                  <a:cxn ang="0">
                    <a:pos x="connsiteX3" y="connsiteY3"/>
                  </a:cxn>
                </a:cxnLst>
                <a:rect l="l" t="t" r="r" b="b"/>
                <a:pathLst>
                  <a:path w="289931" h="122664">
                    <a:moveTo>
                      <a:pt x="0" y="122664"/>
                    </a:moveTo>
                    <a:cubicBezTo>
                      <a:pt x="42746" y="61332"/>
                      <a:pt x="85492" y="0"/>
                      <a:pt x="133814" y="0"/>
                    </a:cubicBezTo>
                    <a:cubicBezTo>
                      <a:pt x="182136" y="0"/>
                      <a:pt x="289931" y="122664"/>
                      <a:pt x="289931" y="122664"/>
                    </a:cubicBezTo>
                    <a:lnTo>
                      <a:pt x="289931" y="122664"/>
                    </a:lnTo>
                  </a:path>
                </a:pathLst>
              </a:custGeom>
              <a:noFill/>
              <a:ln>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grpSp>
        <p:grpSp>
          <p:nvGrpSpPr>
            <p:cNvPr id="29" name="Group 28"/>
            <p:cNvGrpSpPr/>
            <p:nvPr/>
          </p:nvGrpSpPr>
          <p:grpSpPr>
            <a:xfrm>
              <a:off x="2011024" y="3520447"/>
              <a:ext cx="289931" cy="417079"/>
              <a:chOff x="1003610" y="4315522"/>
              <a:chExt cx="289931" cy="417079"/>
            </a:xfrm>
          </p:grpSpPr>
          <p:sp>
            <p:nvSpPr>
              <p:cNvPr id="36" name="Oval 35"/>
              <p:cNvSpPr/>
              <p:nvPr/>
            </p:nvSpPr>
            <p:spPr>
              <a:xfrm>
                <a:off x="1084546" y="4601972"/>
                <a:ext cx="128600" cy="130629"/>
              </a:xfrm>
              <a:prstGeom prst="ellipse">
                <a:avLst/>
              </a:prstGeom>
              <a:gradFill flip="none" rotWithShape="1">
                <a:gsLst>
                  <a:gs pos="39000">
                    <a:srgbClr val="FFFF00"/>
                  </a:gs>
                  <a:gs pos="0">
                    <a:srgbClr val="FF0000"/>
                  </a:gs>
                </a:gsLst>
                <a:path path="circle">
                  <a:fillToRect l="50000" t="50000" r="50000" b="50000"/>
                </a:path>
                <a:tileRect/>
              </a:gra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37" name="Freeform 36"/>
              <p:cNvSpPr/>
              <p:nvPr/>
            </p:nvSpPr>
            <p:spPr>
              <a:xfrm>
                <a:off x="1003610" y="4315522"/>
                <a:ext cx="289931" cy="379141"/>
              </a:xfrm>
              <a:custGeom>
                <a:avLst/>
                <a:gdLst>
                  <a:gd name="connsiteX0" fmla="*/ 0 w 289931"/>
                  <a:gd name="connsiteY0" fmla="*/ 122664 h 122664"/>
                  <a:gd name="connsiteX1" fmla="*/ 133814 w 289931"/>
                  <a:gd name="connsiteY1" fmla="*/ 0 h 122664"/>
                  <a:gd name="connsiteX2" fmla="*/ 289931 w 289931"/>
                  <a:gd name="connsiteY2" fmla="*/ 122664 h 122664"/>
                  <a:gd name="connsiteX3" fmla="*/ 289931 w 289931"/>
                  <a:gd name="connsiteY3" fmla="*/ 122664 h 122664"/>
                </a:gdLst>
                <a:ahLst/>
                <a:cxnLst>
                  <a:cxn ang="0">
                    <a:pos x="connsiteX0" y="connsiteY0"/>
                  </a:cxn>
                  <a:cxn ang="0">
                    <a:pos x="connsiteX1" y="connsiteY1"/>
                  </a:cxn>
                  <a:cxn ang="0">
                    <a:pos x="connsiteX2" y="connsiteY2"/>
                  </a:cxn>
                  <a:cxn ang="0">
                    <a:pos x="connsiteX3" y="connsiteY3"/>
                  </a:cxn>
                </a:cxnLst>
                <a:rect l="l" t="t" r="r" b="b"/>
                <a:pathLst>
                  <a:path w="289931" h="122664">
                    <a:moveTo>
                      <a:pt x="0" y="122664"/>
                    </a:moveTo>
                    <a:cubicBezTo>
                      <a:pt x="42746" y="61332"/>
                      <a:pt x="85492" y="0"/>
                      <a:pt x="133814" y="0"/>
                    </a:cubicBezTo>
                    <a:cubicBezTo>
                      <a:pt x="182136" y="0"/>
                      <a:pt x="289931" y="122664"/>
                      <a:pt x="289931" y="122664"/>
                    </a:cubicBezTo>
                    <a:lnTo>
                      <a:pt x="289931" y="122664"/>
                    </a:lnTo>
                  </a:path>
                </a:pathLst>
              </a:custGeom>
              <a:noFill/>
              <a:ln>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grpSp>
        <p:grpSp>
          <p:nvGrpSpPr>
            <p:cNvPr id="30" name="Group 29"/>
            <p:cNvGrpSpPr/>
            <p:nvPr/>
          </p:nvGrpSpPr>
          <p:grpSpPr>
            <a:xfrm>
              <a:off x="3050732" y="3565284"/>
              <a:ext cx="289931" cy="417079"/>
              <a:chOff x="1003610" y="4315522"/>
              <a:chExt cx="289931" cy="417079"/>
            </a:xfrm>
          </p:grpSpPr>
          <p:sp>
            <p:nvSpPr>
              <p:cNvPr id="34" name="Oval 33"/>
              <p:cNvSpPr/>
              <p:nvPr/>
            </p:nvSpPr>
            <p:spPr>
              <a:xfrm>
                <a:off x="1084546" y="4601972"/>
                <a:ext cx="128600" cy="130629"/>
              </a:xfrm>
              <a:prstGeom prst="ellipse">
                <a:avLst/>
              </a:prstGeom>
              <a:gradFill flip="none" rotWithShape="1">
                <a:gsLst>
                  <a:gs pos="39000">
                    <a:srgbClr val="FFFF00"/>
                  </a:gs>
                  <a:gs pos="0">
                    <a:srgbClr val="FF0000"/>
                  </a:gs>
                </a:gsLst>
                <a:path path="circle">
                  <a:fillToRect l="50000" t="50000" r="50000" b="50000"/>
                </a:path>
                <a:tileRect/>
              </a:gra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35" name="Freeform 34"/>
              <p:cNvSpPr/>
              <p:nvPr/>
            </p:nvSpPr>
            <p:spPr>
              <a:xfrm>
                <a:off x="1003610" y="4315522"/>
                <a:ext cx="289931" cy="379141"/>
              </a:xfrm>
              <a:custGeom>
                <a:avLst/>
                <a:gdLst>
                  <a:gd name="connsiteX0" fmla="*/ 0 w 289931"/>
                  <a:gd name="connsiteY0" fmla="*/ 122664 h 122664"/>
                  <a:gd name="connsiteX1" fmla="*/ 133814 w 289931"/>
                  <a:gd name="connsiteY1" fmla="*/ 0 h 122664"/>
                  <a:gd name="connsiteX2" fmla="*/ 289931 w 289931"/>
                  <a:gd name="connsiteY2" fmla="*/ 122664 h 122664"/>
                  <a:gd name="connsiteX3" fmla="*/ 289931 w 289931"/>
                  <a:gd name="connsiteY3" fmla="*/ 122664 h 122664"/>
                </a:gdLst>
                <a:ahLst/>
                <a:cxnLst>
                  <a:cxn ang="0">
                    <a:pos x="connsiteX0" y="connsiteY0"/>
                  </a:cxn>
                  <a:cxn ang="0">
                    <a:pos x="connsiteX1" y="connsiteY1"/>
                  </a:cxn>
                  <a:cxn ang="0">
                    <a:pos x="connsiteX2" y="connsiteY2"/>
                  </a:cxn>
                  <a:cxn ang="0">
                    <a:pos x="connsiteX3" y="connsiteY3"/>
                  </a:cxn>
                </a:cxnLst>
                <a:rect l="l" t="t" r="r" b="b"/>
                <a:pathLst>
                  <a:path w="289931" h="122664">
                    <a:moveTo>
                      <a:pt x="0" y="122664"/>
                    </a:moveTo>
                    <a:cubicBezTo>
                      <a:pt x="42746" y="61332"/>
                      <a:pt x="85492" y="0"/>
                      <a:pt x="133814" y="0"/>
                    </a:cubicBezTo>
                    <a:cubicBezTo>
                      <a:pt x="182136" y="0"/>
                      <a:pt x="289931" y="122664"/>
                      <a:pt x="289931" y="122664"/>
                    </a:cubicBezTo>
                    <a:lnTo>
                      <a:pt x="289931" y="122664"/>
                    </a:lnTo>
                  </a:path>
                </a:pathLst>
              </a:custGeom>
              <a:noFill/>
              <a:ln>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grpSp>
        <p:sp>
          <p:nvSpPr>
            <p:cNvPr id="31" name="Freeform 30"/>
            <p:cNvSpPr/>
            <p:nvPr/>
          </p:nvSpPr>
          <p:spPr>
            <a:xfrm>
              <a:off x="1275532" y="2464360"/>
              <a:ext cx="2448832" cy="1438941"/>
            </a:xfrm>
            <a:custGeom>
              <a:avLst/>
              <a:gdLst>
                <a:gd name="connsiteX0" fmla="*/ 0 w 2665141"/>
                <a:gd name="connsiteY0" fmla="*/ 1443533 h 1443533"/>
                <a:gd name="connsiteX1" fmla="*/ 613317 w 2665141"/>
                <a:gd name="connsiteY1" fmla="*/ 5025 h 1443533"/>
                <a:gd name="connsiteX2" fmla="*/ 1315844 w 2665141"/>
                <a:gd name="connsiteY2" fmla="*/ 964030 h 1443533"/>
                <a:gd name="connsiteX3" fmla="*/ 1806497 w 2665141"/>
                <a:gd name="connsiteY3" fmla="*/ 852518 h 1443533"/>
                <a:gd name="connsiteX4" fmla="*/ 2665141 w 2665141"/>
                <a:gd name="connsiteY4" fmla="*/ 1398928 h 1443533"/>
                <a:gd name="connsiteX0" fmla="*/ 0 w 2665141"/>
                <a:gd name="connsiteY0" fmla="*/ 1443552 h 1443552"/>
                <a:gd name="connsiteX1" fmla="*/ 613317 w 2665141"/>
                <a:gd name="connsiteY1" fmla="*/ 5044 h 1443552"/>
                <a:gd name="connsiteX2" fmla="*/ 1315844 w 2665141"/>
                <a:gd name="connsiteY2" fmla="*/ 964049 h 1443552"/>
                <a:gd name="connsiteX3" fmla="*/ 1918009 w 2665141"/>
                <a:gd name="connsiteY3" fmla="*/ 874839 h 1443552"/>
                <a:gd name="connsiteX4" fmla="*/ 2665141 w 2665141"/>
                <a:gd name="connsiteY4" fmla="*/ 1398947 h 1443552"/>
                <a:gd name="connsiteX0" fmla="*/ 0 w 2665141"/>
                <a:gd name="connsiteY0" fmla="*/ 1439712 h 1439712"/>
                <a:gd name="connsiteX1" fmla="*/ 613317 w 2665141"/>
                <a:gd name="connsiteY1" fmla="*/ 1204 h 1439712"/>
                <a:gd name="connsiteX2" fmla="*/ 1315844 w 2665141"/>
                <a:gd name="connsiteY2" fmla="*/ 1186351 h 1439712"/>
                <a:gd name="connsiteX3" fmla="*/ 1918009 w 2665141"/>
                <a:gd name="connsiteY3" fmla="*/ 870999 h 1439712"/>
                <a:gd name="connsiteX4" fmla="*/ 2665141 w 2665141"/>
                <a:gd name="connsiteY4" fmla="*/ 1395107 h 1439712"/>
                <a:gd name="connsiteX0" fmla="*/ 0 w 2665141"/>
                <a:gd name="connsiteY0" fmla="*/ 1438932 h 1438932"/>
                <a:gd name="connsiteX1" fmla="*/ 613317 w 2665141"/>
                <a:gd name="connsiteY1" fmla="*/ 424 h 1438932"/>
                <a:gd name="connsiteX2" fmla="*/ 1315844 w 2665141"/>
                <a:gd name="connsiteY2" fmla="*/ 1283893 h 1438932"/>
                <a:gd name="connsiteX3" fmla="*/ 1918009 w 2665141"/>
                <a:gd name="connsiteY3" fmla="*/ 870219 h 1438932"/>
                <a:gd name="connsiteX4" fmla="*/ 2665141 w 2665141"/>
                <a:gd name="connsiteY4" fmla="*/ 1394327 h 1438932"/>
                <a:gd name="connsiteX0" fmla="*/ 0 w 2665141"/>
                <a:gd name="connsiteY0" fmla="*/ 1438940 h 1438940"/>
                <a:gd name="connsiteX1" fmla="*/ 613317 w 2665141"/>
                <a:gd name="connsiteY1" fmla="*/ 432 h 1438940"/>
                <a:gd name="connsiteX2" fmla="*/ 1315844 w 2665141"/>
                <a:gd name="connsiteY2" fmla="*/ 1283901 h 1438940"/>
                <a:gd name="connsiteX3" fmla="*/ 1908177 w 2665141"/>
                <a:gd name="connsiteY3" fmla="*/ 1017711 h 1438940"/>
                <a:gd name="connsiteX4" fmla="*/ 2665141 w 2665141"/>
                <a:gd name="connsiteY4" fmla="*/ 1394335 h 1438940"/>
                <a:gd name="connsiteX0" fmla="*/ 0 w 2665141"/>
                <a:gd name="connsiteY0" fmla="*/ 1438941 h 1438941"/>
                <a:gd name="connsiteX1" fmla="*/ 613317 w 2665141"/>
                <a:gd name="connsiteY1" fmla="*/ 433 h 1438941"/>
                <a:gd name="connsiteX2" fmla="*/ 1315844 w 2665141"/>
                <a:gd name="connsiteY2" fmla="*/ 1283902 h 1438941"/>
                <a:gd name="connsiteX3" fmla="*/ 1967171 w 2665141"/>
                <a:gd name="connsiteY3" fmla="*/ 1027544 h 1438941"/>
                <a:gd name="connsiteX4" fmla="*/ 2665141 w 2665141"/>
                <a:gd name="connsiteY4" fmla="*/ 1394336 h 1438941"/>
                <a:gd name="connsiteX0" fmla="*/ 0 w 2665141"/>
                <a:gd name="connsiteY0" fmla="*/ 1438941 h 1438941"/>
                <a:gd name="connsiteX1" fmla="*/ 613317 w 2665141"/>
                <a:gd name="connsiteY1" fmla="*/ 433 h 1438941"/>
                <a:gd name="connsiteX2" fmla="*/ 1315844 w 2665141"/>
                <a:gd name="connsiteY2" fmla="*/ 1283902 h 1438941"/>
                <a:gd name="connsiteX3" fmla="*/ 1967171 w 2665141"/>
                <a:gd name="connsiteY3" fmla="*/ 1027544 h 1438941"/>
                <a:gd name="connsiteX4" fmla="*/ 2665141 w 2665141"/>
                <a:gd name="connsiteY4" fmla="*/ 1394336 h 1438941"/>
                <a:gd name="connsiteX0" fmla="*/ 0 w 2448832"/>
                <a:gd name="connsiteY0" fmla="*/ 1438941 h 1438941"/>
                <a:gd name="connsiteX1" fmla="*/ 613317 w 2448832"/>
                <a:gd name="connsiteY1" fmla="*/ 433 h 1438941"/>
                <a:gd name="connsiteX2" fmla="*/ 1315844 w 2448832"/>
                <a:gd name="connsiteY2" fmla="*/ 1283902 h 1438941"/>
                <a:gd name="connsiteX3" fmla="*/ 1967171 w 2448832"/>
                <a:gd name="connsiteY3" fmla="*/ 1027544 h 1438941"/>
                <a:gd name="connsiteX4" fmla="*/ 2448832 w 2448832"/>
                <a:gd name="connsiteY4" fmla="*/ 1414000 h 1438941"/>
                <a:gd name="connsiteX0" fmla="*/ 0 w 2448832"/>
                <a:gd name="connsiteY0" fmla="*/ 1438941 h 1438941"/>
                <a:gd name="connsiteX1" fmla="*/ 613317 w 2448832"/>
                <a:gd name="connsiteY1" fmla="*/ 433 h 1438941"/>
                <a:gd name="connsiteX2" fmla="*/ 1315844 w 2448832"/>
                <a:gd name="connsiteY2" fmla="*/ 1283902 h 1438941"/>
                <a:gd name="connsiteX3" fmla="*/ 1967171 w 2448832"/>
                <a:gd name="connsiteY3" fmla="*/ 1027544 h 1438941"/>
                <a:gd name="connsiteX4" fmla="*/ 2448832 w 2448832"/>
                <a:gd name="connsiteY4" fmla="*/ 1414000 h 143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832" h="1438941">
                  <a:moveTo>
                    <a:pt x="0" y="1438941"/>
                  </a:moveTo>
                  <a:cubicBezTo>
                    <a:pt x="197005" y="759645"/>
                    <a:pt x="394010" y="26273"/>
                    <a:pt x="613317" y="433"/>
                  </a:cubicBezTo>
                  <a:cubicBezTo>
                    <a:pt x="832624" y="-25407"/>
                    <a:pt x="1090202" y="1112717"/>
                    <a:pt x="1315844" y="1283902"/>
                  </a:cubicBezTo>
                  <a:cubicBezTo>
                    <a:pt x="1541486" y="1455087"/>
                    <a:pt x="1742288" y="955061"/>
                    <a:pt x="1967171" y="1027544"/>
                  </a:cubicBezTo>
                  <a:cubicBezTo>
                    <a:pt x="2113396" y="1090195"/>
                    <a:pt x="2338428" y="1314688"/>
                    <a:pt x="2448832" y="1414000"/>
                  </a:cubicBezTo>
                </a:path>
              </a:pathLst>
            </a:custGeom>
            <a:noFill/>
            <a:ln w="63500">
              <a:gradFill>
                <a:gsLst>
                  <a:gs pos="0">
                    <a:srgbClr val="FF0000"/>
                  </a:gs>
                  <a:gs pos="86000">
                    <a:srgbClr val="FFFF00"/>
                  </a:gs>
                </a:gsLst>
                <a:lin ang="5400000" scaled="0"/>
              </a:gra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32" name="Up Arrow 31"/>
            <p:cNvSpPr/>
            <p:nvPr/>
          </p:nvSpPr>
          <p:spPr>
            <a:xfrm>
              <a:off x="684517" y="2389383"/>
              <a:ext cx="234176" cy="1454681"/>
            </a:xfrm>
            <a:prstGeom prst="upArrow">
              <a:avLst/>
            </a:prstGeom>
            <a:gradFill>
              <a:gsLst>
                <a:gs pos="0">
                  <a:srgbClr val="FF0000"/>
                </a:gs>
                <a:gs pos="98000">
                  <a:srgbClr val="FFFF00"/>
                </a:gs>
              </a:gsLst>
              <a:lin ang="5400000" scaled="0"/>
            </a:gra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33" name="TextBox 32"/>
            <p:cNvSpPr txBox="1"/>
            <p:nvPr/>
          </p:nvSpPr>
          <p:spPr>
            <a:xfrm>
              <a:off x="385882" y="2020051"/>
              <a:ext cx="851515" cy="369332"/>
            </a:xfrm>
            <a:prstGeom prst="rect">
              <a:avLst/>
            </a:prstGeom>
            <a:noFill/>
          </p:spPr>
          <p:txBody>
            <a:bodyPr wrap="none" rtlCol="0">
              <a:spAutoFit/>
            </a:bodyPr>
            <a:lstStyle/>
            <a:p>
              <a:r>
                <a:rPr lang="en-US" dirty="0" smtClean="0"/>
                <a:t>Threat</a:t>
              </a:r>
              <a:endParaRPr lang="en-US" dirty="0"/>
            </a:p>
          </p:txBody>
        </p:sp>
      </p:grpSp>
      <p:pic>
        <p:nvPicPr>
          <p:cNvPr id="24" name="Picture 2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3160" y="1563752"/>
            <a:ext cx="4210758" cy="1395473"/>
          </a:xfrm>
          <a:prstGeom prst="rect">
            <a:avLst/>
          </a:prstGeom>
        </p:spPr>
      </p:pic>
      <p:sp>
        <p:nvSpPr>
          <p:cNvPr id="3" name="Content Placeholder 2"/>
          <p:cNvSpPr>
            <a:spLocks noGrp="1"/>
          </p:cNvSpPr>
          <p:nvPr>
            <p:ph idx="1"/>
          </p:nvPr>
        </p:nvSpPr>
        <p:spPr>
          <a:xfrm>
            <a:off x="457201" y="3857255"/>
            <a:ext cx="8229600" cy="2540370"/>
          </a:xfrm>
        </p:spPr>
        <p:txBody>
          <a:bodyPr/>
          <a:lstStyle/>
          <a:p>
            <a:r>
              <a:rPr lang="en-US" dirty="0" smtClean="0"/>
              <a:t>Estimation data:  historical crime record</a:t>
            </a:r>
          </a:p>
          <a:p>
            <a:r>
              <a:rPr lang="en-US" dirty="0" smtClean="0"/>
              <a:t>Interpretable</a:t>
            </a:r>
          </a:p>
          <a:p>
            <a:r>
              <a:rPr lang="en-US" dirty="0"/>
              <a:t>Ignores potential features</a:t>
            </a:r>
          </a:p>
          <a:p>
            <a:pPr lvl="1"/>
            <a:r>
              <a:rPr lang="en-US" dirty="0"/>
              <a:t>Environmental backcloth</a:t>
            </a:r>
          </a:p>
          <a:p>
            <a:pPr lvl="1"/>
            <a:r>
              <a:rPr lang="en-US" dirty="0"/>
              <a:t>Social media</a:t>
            </a:r>
          </a:p>
        </p:txBody>
      </p:sp>
    </p:spTree>
    <p:extLst>
      <p:ext uri="{BB962C8B-B14F-4D97-AF65-F5344CB8AC3E}">
        <p14:creationId xmlns:p14="http://schemas.microsoft.com/office/powerpoint/2010/main" val="9824450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2861"/>
            <a:ext cx="8229600" cy="856262"/>
          </a:xfrm>
        </p:spPr>
        <p:txBody>
          <a:bodyPr>
            <a:normAutofit fontScale="90000"/>
          </a:bodyPr>
          <a:lstStyle/>
          <a:p>
            <a:r>
              <a:rPr lang="en-US" sz="3200" dirty="0" smtClean="0"/>
              <a:t>Comparison with Kernel Density Estimate</a:t>
            </a:r>
            <a:br>
              <a:rPr lang="en-US" sz="3200" dirty="0" smtClean="0"/>
            </a:br>
            <a:r>
              <a:rPr lang="en-US" sz="3200" dirty="0" smtClean="0"/>
              <a:t>(SHOOTING)</a:t>
            </a:r>
            <a:endParaRPr lang="en-US" sz="3200" dirty="0"/>
          </a:p>
        </p:txBody>
      </p:sp>
      <p:sp>
        <p:nvSpPr>
          <p:cNvPr id="4" name="Slide Number Placeholder 3"/>
          <p:cNvSpPr>
            <a:spLocks noGrp="1"/>
          </p:cNvSpPr>
          <p:nvPr>
            <p:ph type="sldNum" sz="quarter" idx="12"/>
          </p:nvPr>
        </p:nvSpPr>
        <p:spPr/>
        <p:txBody>
          <a:bodyPr/>
          <a:lstStyle/>
          <a:p>
            <a:fld id="{0DB00954-739D-4DE9-90DF-A167A549D968}" type="slidenum">
              <a:rPr lang="en-US" smtClean="0"/>
              <a:pPr/>
              <a:t>38</a:t>
            </a:fld>
            <a:endParaRPr lang="en-US" dirty="0"/>
          </a:p>
        </p:txBody>
      </p:sp>
      <p:pic>
        <p:nvPicPr>
          <p:cNvPr id="5" name="Picture 4"/>
          <p:cNvPicPr>
            <a:picLocks noChangeAspect="1"/>
          </p:cNvPicPr>
          <p:nvPr/>
        </p:nvPicPr>
        <p:blipFill>
          <a:blip r:embed="rId2"/>
          <a:stretch>
            <a:fillRect/>
          </a:stretch>
        </p:blipFill>
        <p:spPr>
          <a:xfrm>
            <a:off x="538224" y="1823896"/>
            <a:ext cx="3843217" cy="4594920"/>
          </a:xfrm>
          <a:prstGeom prst="rect">
            <a:avLst/>
          </a:prstGeom>
        </p:spPr>
      </p:pic>
      <p:pic>
        <p:nvPicPr>
          <p:cNvPr id="6" name="Picture 5"/>
          <p:cNvPicPr>
            <a:picLocks noChangeAspect="1"/>
          </p:cNvPicPr>
          <p:nvPr/>
        </p:nvPicPr>
        <p:blipFill>
          <a:blip r:embed="rId3"/>
          <a:stretch>
            <a:fillRect/>
          </a:stretch>
        </p:blipFill>
        <p:spPr>
          <a:xfrm>
            <a:off x="4555062" y="1823896"/>
            <a:ext cx="3876675" cy="4581525"/>
          </a:xfrm>
          <a:prstGeom prst="rect">
            <a:avLst/>
          </a:prstGeom>
        </p:spPr>
      </p:pic>
      <p:sp>
        <p:nvSpPr>
          <p:cNvPr id="7" name="TextBox 6"/>
          <p:cNvSpPr txBox="1"/>
          <p:nvPr/>
        </p:nvSpPr>
        <p:spPr>
          <a:xfrm>
            <a:off x="2040454" y="1454564"/>
            <a:ext cx="838756" cy="369332"/>
          </a:xfrm>
          <a:prstGeom prst="rect">
            <a:avLst/>
          </a:prstGeom>
          <a:noFill/>
        </p:spPr>
        <p:txBody>
          <a:bodyPr wrap="none" rtlCol="0">
            <a:spAutoFit/>
          </a:bodyPr>
          <a:lstStyle/>
          <a:p>
            <a:r>
              <a:rPr lang="en-US" dirty="0" smtClean="0"/>
              <a:t>Topics</a:t>
            </a:r>
            <a:endParaRPr lang="en-US" dirty="0"/>
          </a:p>
        </p:txBody>
      </p:sp>
      <p:sp>
        <p:nvSpPr>
          <p:cNvPr id="8" name="TextBox 7"/>
          <p:cNvSpPr txBox="1"/>
          <p:nvPr/>
        </p:nvSpPr>
        <p:spPr>
          <a:xfrm>
            <a:off x="6074021" y="1454564"/>
            <a:ext cx="659155" cy="369332"/>
          </a:xfrm>
          <a:prstGeom prst="rect">
            <a:avLst/>
          </a:prstGeom>
          <a:noFill/>
        </p:spPr>
        <p:txBody>
          <a:bodyPr wrap="none" rtlCol="0">
            <a:spAutoFit/>
          </a:bodyPr>
          <a:lstStyle/>
          <a:p>
            <a:r>
              <a:rPr lang="en-US" dirty="0" smtClean="0"/>
              <a:t>KDE</a:t>
            </a:r>
            <a:endParaRPr lang="en-US" dirty="0"/>
          </a:p>
        </p:txBody>
      </p:sp>
    </p:spTree>
    <p:extLst>
      <p:ext uri="{BB962C8B-B14F-4D97-AF65-F5344CB8AC3E}">
        <p14:creationId xmlns:p14="http://schemas.microsoft.com/office/powerpoint/2010/main" val="6017831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Risk Terrain Modeling</a:t>
            </a:r>
            <a:endParaRPr lang="en-US" dirty="0"/>
          </a:p>
        </p:txBody>
      </p:sp>
      <p:sp>
        <p:nvSpPr>
          <p:cNvPr id="27652" name="Slide Number Placeholder 3"/>
          <p:cNvSpPr>
            <a:spLocks noGrp="1"/>
          </p:cNvSpPr>
          <p:nvPr>
            <p:ph type="sldNum" sz="quarter" idx="10"/>
          </p:nvPr>
        </p:nvSpPr>
        <p:spPr>
          <a:xfrm>
            <a:off x="228600" y="6457950"/>
            <a:ext cx="5767086" cy="24379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r>
              <a:rPr lang="en-US" altLang="en-US" dirty="0">
                <a:solidFill>
                  <a:srgbClr val="000000"/>
                </a:solidFill>
              </a:rPr>
              <a:t>© 2012 | All Rights Reserved | www.rutgerscps.org | Rutgers, The State University of New </a:t>
            </a:r>
            <a:r>
              <a:rPr lang="en-US" altLang="en-US" dirty="0" smtClean="0">
                <a:solidFill>
                  <a:srgbClr val="000000"/>
                </a:solidFill>
              </a:rPr>
              <a:t>Jersey</a:t>
            </a:r>
            <a:endParaRPr lang="en-US" altLang="en-US" dirty="0">
              <a:solidFill>
                <a:srgbClr val="000000"/>
              </a:solidFill>
            </a:endParaRPr>
          </a:p>
        </p:txBody>
      </p:sp>
      <p:pic>
        <p:nvPicPr>
          <p:cNvPr id="74754" name="Picture 2" descr="http://www.lacoe.edu/Portals/0/home/kids_playing_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463067"/>
            <a:ext cx="3537995" cy="180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6" descr="http://www.playworks.ca/gallery/139/cambrian_heights_school_playground_%282%29__ful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732504"/>
            <a:ext cx="3669829" cy="2439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8" descr="http://www.pnas.org/content/107/9/cover-expansion.medium.gif"/>
          <p:cNvPicPr>
            <a:picLocks noChangeAspect="1" noChangeArrowheads="1"/>
          </p:cNvPicPr>
          <p:nvPr/>
        </p:nvPicPr>
        <p:blipFill>
          <a:blip r:embed="rId5">
            <a:extLst>
              <a:ext uri="{28A0092B-C50C-407E-A947-70E740481C1C}">
                <a14:useLocalDpi xmlns:a14="http://schemas.microsoft.com/office/drawing/2010/main" val="0"/>
              </a:ext>
            </a:extLst>
          </a:blip>
          <a:srcRect b="28366"/>
          <a:stretch>
            <a:fillRect/>
          </a:stretch>
        </p:blipFill>
        <p:spPr bwMode="auto">
          <a:xfrm>
            <a:off x="5511482" y="1463067"/>
            <a:ext cx="2352991" cy="180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5995686" y="3754860"/>
            <a:ext cx="1379314" cy="2215991"/>
          </a:xfrm>
          <a:prstGeom prst="rect">
            <a:avLst/>
          </a:prstGeom>
          <a:noFill/>
        </p:spPr>
        <p:txBody>
          <a:bodyP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eaLnBrk="1" hangingPunct="1">
              <a:defRPr/>
            </a:pPr>
            <a:r>
              <a:rPr lang="en-US" sz="13800" b="1" cap="all" dirty="0">
                <a:ln w="0"/>
                <a:solidFill>
                  <a:srgbClr val="0089BA">
                    <a:lumMod val="60000"/>
                    <a:lumOff val="40000"/>
                  </a:srgbClr>
                </a:solidFill>
                <a:effectLst>
                  <a:reflection blurRad="12700" stA="50000" endPos="50000" dist="5000" dir="5400000" sy="-100000" rotWithShape="0"/>
                </a:effectLst>
                <a:latin typeface="Tahoma" panose="020B0604030504040204" pitchFamily="34" charset="0"/>
                <a:cs typeface="Arial" charset="0"/>
              </a:rPr>
              <a:t>?</a:t>
            </a:r>
          </a:p>
        </p:txBody>
      </p:sp>
      <p:sp>
        <p:nvSpPr>
          <p:cNvPr id="7" name="TextBox 6"/>
          <p:cNvSpPr txBox="1"/>
          <p:nvPr/>
        </p:nvSpPr>
        <p:spPr>
          <a:xfrm>
            <a:off x="228600" y="3301547"/>
            <a:ext cx="1568450" cy="369888"/>
          </a:xfrm>
          <a:prstGeom prst="rect">
            <a:avLst/>
          </a:prstGeom>
          <a:noFill/>
        </p:spPr>
        <p:txBody>
          <a:bodyPr wrap="none">
            <a:spAutoFit/>
          </a:bodyPr>
          <a:lstStyle/>
          <a:p>
            <a:pPr eaLnBrk="1" hangingPunct="1">
              <a:defRPr/>
            </a:pPr>
            <a:r>
              <a:rPr lang="en-US" b="1" dirty="0">
                <a:solidFill>
                  <a:srgbClr val="FFFFFF"/>
                </a:solidFill>
                <a:effectLst>
                  <a:outerShdw blurRad="38100" dist="38100" dir="2700000" algn="tl">
                    <a:srgbClr val="000000">
                      <a:alpha val="43137"/>
                    </a:srgbClr>
                  </a:outerShdw>
                </a:effectLst>
                <a:latin typeface="Tahoma" panose="020B0604030504040204" pitchFamily="34" charset="0"/>
                <a:cs typeface="Arial" charset="0"/>
              </a:rPr>
              <a:t>Kid Clusters</a:t>
            </a:r>
          </a:p>
        </p:txBody>
      </p:sp>
      <p:sp>
        <p:nvSpPr>
          <p:cNvPr id="13" name="TextBox 12"/>
          <p:cNvSpPr txBox="1"/>
          <p:nvPr/>
        </p:nvSpPr>
        <p:spPr>
          <a:xfrm>
            <a:off x="5655055" y="3243524"/>
            <a:ext cx="2060575" cy="400050"/>
          </a:xfrm>
          <a:prstGeom prst="rect">
            <a:avLst/>
          </a:prstGeom>
          <a:noFill/>
        </p:spPr>
        <p:txBody>
          <a:bodyPr wrap="none">
            <a:spAutoFit/>
          </a:bodyPr>
          <a:lstStyle/>
          <a:p>
            <a:pPr algn="r" eaLnBrk="1" hangingPunct="1">
              <a:defRPr/>
            </a:pPr>
            <a:r>
              <a:rPr lang="en-US" sz="2000" b="1" dirty="0">
                <a:solidFill>
                  <a:srgbClr val="FFFFFF"/>
                </a:solidFill>
                <a:effectLst>
                  <a:outerShdw blurRad="38100" dist="38100" dir="2700000" algn="tl">
                    <a:srgbClr val="000000">
                      <a:alpha val="43137"/>
                    </a:srgbClr>
                  </a:outerShdw>
                </a:effectLst>
                <a:latin typeface="Tahoma" panose="020B0604030504040204" pitchFamily="34" charset="0"/>
                <a:cs typeface="Arial" charset="0"/>
              </a:rPr>
              <a:t>Crime Clusters</a:t>
            </a:r>
          </a:p>
        </p:txBody>
      </p:sp>
      <p:sp>
        <p:nvSpPr>
          <p:cNvPr id="4" name="Down Arrow 3"/>
          <p:cNvSpPr/>
          <p:nvPr/>
        </p:nvSpPr>
        <p:spPr bwMode="auto">
          <a:xfrm>
            <a:off x="1953718" y="3331690"/>
            <a:ext cx="371992" cy="343539"/>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ahoma" charset="0"/>
            </a:endParaRPr>
          </a:p>
        </p:txBody>
      </p:sp>
      <p:sp>
        <p:nvSpPr>
          <p:cNvPr id="14" name="Down Arrow 13"/>
          <p:cNvSpPr/>
          <p:nvPr/>
        </p:nvSpPr>
        <p:spPr bwMode="auto">
          <a:xfrm>
            <a:off x="6461392" y="3705213"/>
            <a:ext cx="371992" cy="343539"/>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ahoma" charset="0"/>
            </a:endParaRPr>
          </a:p>
        </p:txBody>
      </p:sp>
    </p:spTree>
    <p:extLst>
      <p:ext uri="{BB962C8B-B14F-4D97-AF65-F5344CB8AC3E}">
        <p14:creationId xmlns:p14="http://schemas.microsoft.com/office/powerpoint/2010/main" val="27132896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Intended Audience</a:t>
            </a:r>
            <a:endParaRPr lang="en-US" dirty="0"/>
          </a:p>
        </p:txBody>
      </p:sp>
      <p:sp>
        <p:nvSpPr>
          <p:cNvPr id="3" name="Content Placeholder 2"/>
          <p:cNvSpPr>
            <a:spLocks noGrp="1"/>
          </p:cNvSpPr>
          <p:nvPr>
            <p:ph idx="1"/>
          </p:nvPr>
        </p:nvSpPr>
        <p:spPr/>
        <p:txBody>
          <a:bodyPr/>
          <a:lstStyle/>
          <a:p>
            <a:r>
              <a:rPr lang="en-US" dirty="0"/>
              <a:t>Machine learning </a:t>
            </a:r>
            <a:r>
              <a:rPr lang="en-US" dirty="0" smtClean="0"/>
              <a:t>&amp; </a:t>
            </a:r>
            <a:r>
              <a:rPr lang="en-US" dirty="0"/>
              <a:t>d</a:t>
            </a:r>
            <a:r>
              <a:rPr lang="en-US" dirty="0" smtClean="0"/>
              <a:t>ata </a:t>
            </a:r>
            <a:r>
              <a:rPr lang="en-US" dirty="0"/>
              <a:t>mining</a:t>
            </a:r>
          </a:p>
          <a:p>
            <a:pPr lvl="1"/>
            <a:r>
              <a:rPr lang="en-US" dirty="0"/>
              <a:t>Logistic regression, </a:t>
            </a:r>
            <a:r>
              <a:rPr lang="en-US" dirty="0" smtClean="0"/>
              <a:t>random forests</a:t>
            </a:r>
            <a:r>
              <a:rPr lang="en-US" dirty="0"/>
              <a:t>, etc</a:t>
            </a:r>
            <a:r>
              <a:rPr lang="en-US" dirty="0" smtClean="0"/>
              <a:t>.</a:t>
            </a:r>
          </a:p>
          <a:p>
            <a:pPr marL="457200" lvl="1" indent="0">
              <a:buNone/>
            </a:pPr>
            <a:endParaRPr lang="en-US" dirty="0"/>
          </a:p>
          <a:p>
            <a:r>
              <a:rPr lang="en-US" dirty="0" smtClean="0"/>
              <a:t>Risk Terrain Modeling</a:t>
            </a:r>
          </a:p>
          <a:p>
            <a:endParaRPr lang="en-US" dirty="0" smtClean="0"/>
          </a:p>
          <a:p>
            <a:r>
              <a:rPr lang="en-US" dirty="0"/>
              <a:t>Density modeling</a:t>
            </a:r>
          </a:p>
          <a:p>
            <a:endParaRPr lang="en-US" dirty="0" smtClean="0"/>
          </a:p>
          <a:p>
            <a:r>
              <a:rPr lang="en-US" dirty="0" smtClean="0"/>
              <a:t>Social media analytics</a:t>
            </a:r>
          </a:p>
          <a:p>
            <a:pPr marL="457200" lvl="1" indent="0">
              <a:buNone/>
            </a:pPr>
            <a:endParaRPr lang="en-US" dirty="0" smtClean="0"/>
          </a:p>
          <a:p>
            <a:r>
              <a:rPr lang="en-US" dirty="0"/>
              <a:t>G</a:t>
            </a:r>
            <a:r>
              <a:rPr lang="en-US" dirty="0" smtClean="0"/>
              <a:t>eographic </a:t>
            </a:r>
            <a:r>
              <a:rPr lang="en-US" dirty="0"/>
              <a:t>information </a:t>
            </a:r>
            <a:r>
              <a:rPr lang="en-US" dirty="0" smtClean="0"/>
              <a:t>systems</a:t>
            </a:r>
            <a:endParaRPr lang="en-US" dirty="0"/>
          </a:p>
        </p:txBody>
      </p:sp>
      <p:sp>
        <p:nvSpPr>
          <p:cNvPr id="4" name="Slide Number Placeholder 3"/>
          <p:cNvSpPr>
            <a:spLocks noGrp="1"/>
          </p:cNvSpPr>
          <p:nvPr>
            <p:ph type="sldNum" sz="quarter" idx="12"/>
          </p:nvPr>
        </p:nvSpPr>
        <p:spPr/>
        <p:txBody>
          <a:bodyPr/>
          <a:lstStyle/>
          <a:p>
            <a:fld id="{0DB00954-739D-4DE9-90DF-A167A549D968}" type="slidenum">
              <a:rPr lang="en-US" smtClean="0"/>
              <a:pPr/>
              <a:t>4</a:t>
            </a:fld>
            <a:endParaRPr lang="en-US" dirty="0"/>
          </a:p>
        </p:txBody>
      </p:sp>
    </p:spTree>
    <p:extLst>
      <p:ext uri="{BB962C8B-B14F-4D97-AF65-F5344CB8AC3E}">
        <p14:creationId xmlns:p14="http://schemas.microsoft.com/office/powerpoint/2010/main" val="23581581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DB00954-739D-4DE9-90DF-A167A549D968}" type="slidenum">
              <a:rPr lang="en-US" smtClean="0"/>
              <a:pPr/>
              <a:t>40</a:t>
            </a:fld>
            <a:endParaRPr lang="en-US" dirty="0"/>
          </a:p>
        </p:txBody>
      </p:sp>
      <p:pic>
        <p:nvPicPr>
          <p:cNvPr id="5" name="Picture 4"/>
          <p:cNvPicPr>
            <a:picLocks noChangeAspect="1"/>
          </p:cNvPicPr>
          <p:nvPr/>
        </p:nvPicPr>
        <p:blipFill>
          <a:blip r:embed="rId2"/>
          <a:stretch>
            <a:fillRect/>
          </a:stretch>
        </p:blipFill>
        <p:spPr>
          <a:xfrm>
            <a:off x="4572000" y="1823896"/>
            <a:ext cx="3849103" cy="4594920"/>
          </a:xfrm>
          <a:prstGeom prst="rect">
            <a:avLst/>
          </a:prstGeom>
        </p:spPr>
      </p:pic>
      <p:pic>
        <p:nvPicPr>
          <p:cNvPr id="6" name="Picture 5"/>
          <p:cNvPicPr>
            <a:picLocks noChangeAspect="1"/>
          </p:cNvPicPr>
          <p:nvPr/>
        </p:nvPicPr>
        <p:blipFill>
          <a:blip r:embed="rId3"/>
          <a:stretch>
            <a:fillRect/>
          </a:stretch>
        </p:blipFill>
        <p:spPr>
          <a:xfrm>
            <a:off x="538224" y="1823896"/>
            <a:ext cx="3843217" cy="4594920"/>
          </a:xfrm>
          <a:prstGeom prst="rect">
            <a:avLst/>
          </a:prstGeom>
        </p:spPr>
      </p:pic>
      <p:sp>
        <p:nvSpPr>
          <p:cNvPr id="7" name="TextBox 6"/>
          <p:cNvSpPr txBox="1"/>
          <p:nvPr/>
        </p:nvSpPr>
        <p:spPr>
          <a:xfrm>
            <a:off x="2040454" y="1454564"/>
            <a:ext cx="838756" cy="369332"/>
          </a:xfrm>
          <a:prstGeom prst="rect">
            <a:avLst/>
          </a:prstGeom>
          <a:noFill/>
        </p:spPr>
        <p:txBody>
          <a:bodyPr wrap="none" rtlCol="0">
            <a:spAutoFit/>
          </a:bodyPr>
          <a:lstStyle/>
          <a:p>
            <a:r>
              <a:rPr lang="en-US" dirty="0" smtClean="0"/>
              <a:t>Topics</a:t>
            </a:r>
            <a:endParaRPr lang="en-US" dirty="0"/>
          </a:p>
        </p:txBody>
      </p:sp>
      <p:sp>
        <p:nvSpPr>
          <p:cNvPr id="8" name="TextBox 7"/>
          <p:cNvSpPr txBox="1"/>
          <p:nvPr/>
        </p:nvSpPr>
        <p:spPr>
          <a:xfrm>
            <a:off x="6156233" y="1454564"/>
            <a:ext cx="680636" cy="369332"/>
          </a:xfrm>
          <a:prstGeom prst="rect">
            <a:avLst/>
          </a:prstGeom>
          <a:noFill/>
        </p:spPr>
        <p:txBody>
          <a:bodyPr wrap="none" rtlCol="0">
            <a:spAutoFit/>
          </a:bodyPr>
          <a:lstStyle/>
          <a:p>
            <a:r>
              <a:rPr lang="en-US" dirty="0" smtClean="0"/>
              <a:t>RTM</a:t>
            </a:r>
            <a:endParaRPr lang="en-US" dirty="0"/>
          </a:p>
        </p:txBody>
      </p:sp>
      <p:sp>
        <p:nvSpPr>
          <p:cNvPr id="11" name="Title 1"/>
          <p:cNvSpPr>
            <a:spLocks noGrp="1"/>
          </p:cNvSpPr>
          <p:nvPr>
            <p:ph type="title"/>
          </p:nvPr>
        </p:nvSpPr>
        <p:spPr>
          <a:xfrm>
            <a:off x="457200" y="92861"/>
            <a:ext cx="8229600" cy="856262"/>
          </a:xfrm>
        </p:spPr>
        <p:txBody>
          <a:bodyPr>
            <a:normAutofit fontScale="90000"/>
          </a:bodyPr>
          <a:lstStyle/>
          <a:p>
            <a:r>
              <a:rPr lang="en-US" sz="3200" dirty="0" smtClean="0"/>
              <a:t>Comparison with Risk Terrain Modeling</a:t>
            </a:r>
            <a:br>
              <a:rPr lang="en-US" sz="3200" dirty="0" smtClean="0"/>
            </a:br>
            <a:r>
              <a:rPr lang="en-US" sz="3200" dirty="0" smtClean="0"/>
              <a:t>(SHOOTING)</a:t>
            </a:r>
            <a:endParaRPr lang="en-US" sz="3200" dirty="0"/>
          </a:p>
        </p:txBody>
      </p:sp>
    </p:spTree>
    <p:extLst>
      <p:ext uri="{BB962C8B-B14F-4D97-AF65-F5344CB8AC3E}">
        <p14:creationId xmlns:p14="http://schemas.microsoft.com/office/powerpoint/2010/main" val="2797573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600200"/>
            <a:ext cx="8374283" cy="4797425"/>
          </a:xfrm>
        </p:spPr>
        <p:txBody>
          <a:bodyPr/>
          <a:lstStyle/>
          <a:p>
            <a:r>
              <a:rPr lang="en-US" dirty="0" smtClean="0"/>
              <a:t>Daily predictions</a:t>
            </a:r>
          </a:p>
          <a:p>
            <a:pPr lvl="1"/>
            <a:r>
              <a:rPr lang="en-US" dirty="0" smtClean="0"/>
              <a:t>February 2013</a:t>
            </a:r>
          </a:p>
          <a:p>
            <a:pPr lvl="1"/>
            <a:r>
              <a:rPr lang="en-US" dirty="0" smtClean="0"/>
              <a:t>Aggregate results</a:t>
            </a:r>
          </a:p>
          <a:p>
            <a:pPr lvl="1"/>
            <a:endParaRPr lang="en-US" dirty="0" smtClean="0"/>
          </a:p>
          <a:p>
            <a:r>
              <a:rPr lang="en-US" dirty="0" smtClean="0"/>
              <a:t>Kernel density estimate (R)</a:t>
            </a:r>
          </a:p>
          <a:p>
            <a:r>
              <a:rPr lang="en-US" dirty="0" smtClean="0"/>
              <a:t>RTM inputs:  Derived from 2012 (by Joel </a:t>
            </a:r>
            <a:r>
              <a:rPr lang="en-US" dirty="0" err="1" smtClean="0"/>
              <a:t>Caplan</a:t>
            </a:r>
            <a:r>
              <a:rPr lang="en-US" dirty="0" smtClean="0"/>
              <a:t>)</a:t>
            </a:r>
          </a:p>
          <a:p>
            <a:r>
              <a:rPr lang="en-US" dirty="0" smtClean="0"/>
              <a:t>Twitter classifier:  Random forest (R)</a:t>
            </a:r>
          </a:p>
          <a:p>
            <a:r>
              <a:rPr lang="en-US" dirty="0" smtClean="0"/>
              <a:t>Chicago crime data</a:t>
            </a:r>
          </a:p>
          <a:p>
            <a:endParaRPr lang="en-US" dirty="0" smtClean="0"/>
          </a:p>
        </p:txBody>
      </p:sp>
      <p:sp>
        <p:nvSpPr>
          <p:cNvPr id="2" name="Title 1"/>
          <p:cNvSpPr>
            <a:spLocks noGrp="1"/>
          </p:cNvSpPr>
          <p:nvPr>
            <p:ph type="title"/>
          </p:nvPr>
        </p:nvSpPr>
        <p:spPr/>
        <p:txBody>
          <a:bodyPr/>
          <a:lstStyle/>
          <a:p>
            <a:r>
              <a:rPr lang="en-US" dirty="0" smtClean="0"/>
              <a:t>Experimental Setup</a:t>
            </a:r>
            <a:endParaRPr lang="en-US" dirty="0"/>
          </a:p>
        </p:txBody>
      </p:sp>
      <p:sp>
        <p:nvSpPr>
          <p:cNvPr id="4" name="Slide Number Placeholder 3"/>
          <p:cNvSpPr>
            <a:spLocks noGrp="1"/>
          </p:cNvSpPr>
          <p:nvPr>
            <p:ph type="sldNum" sz="quarter" idx="12"/>
          </p:nvPr>
        </p:nvSpPr>
        <p:spPr/>
        <p:txBody>
          <a:bodyPr/>
          <a:lstStyle/>
          <a:p>
            <a:fld id="{0DB00954-739D-4DE9-90DF-A167A549D968}" type="slidenum">
              <a:rPr lang="en-US" smtClean="0"/>
              <a:pPr/>
              <a:t>41</a:t>
            </a:fld>
            <a:endParaRPr lang="en-US" dirty="0"/>
          </a:p>
        </p:txBody>
      </p:sp>
    </p:spTree>
    <p:extLst>
      <p:ext uri="{BB962C8B-B14F-4D97-AF65-F5344CB8AC3E}">
        <p14:creationId xmlns:p14="http://schemas.microsoft.com/office/powerpoint/2010/main" val="30598957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Results (SHOOTING)</a:t>
            </a:r>
            <a:endParaRPr lang="en-US" dirty="0"/>
          </a:p>
        </p:txBody>
      </p:sp>
      <p:sp>
        <p:nvSpPr>
          <p:cNvPr id="4" name="Slide Number Placeholder 3"/>
          <p:cNvSpPr>
            <a:spLocks noGrp="1"/>
          </p:cNvSpPr>
          <p:nvPr>
            <p:ph type="sldNum" sz="quarter" idx="12"/>
          </p:nvPr>
        </p:nvSpPr>
        <p:spPr/>
        <p:txBody>
          <a:bodyPr/>
          <a:lstStyle/>
          <a:p>
            <a:fld id="{0DB00954-739D-4DE9-90DF-A167A549D968}" type="slidenum">
              <a:rPr lang="en-US" smtClean="0"/>
              <a:pPr/>
              <a:t>42</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342" y="1322343"/>
            <a:ext cx="5553373" cy="5080215"/>
          </a:xfrm>
          <a:prstGeom prst="rect">
            <a:avLst/>
          </a:prstGeom>
        </p:spPr>
      </p:pic>
      <p:sp>
        <p:nvSpPr>
          <p:cNvPr id="8" name="TextBox 7"/>
          <p:cNvSpPr txBox="1"/>
          <p:nvPr/>
        </p:nvSpPr>
        <p:spPr>
          <a:xfrm>
            <a:off x="3696058" y="6423352"/>
            <a:ext cx="2505814" cy="369332"/>
          </a:xfrm>
          <a:prstGeom prst="rect">
            <a:avLst/>
          </a:prstGeom>
          <a:noFill/>
        </p:spPr>
        <p:txBody>
          <a:bodyPr wrap="none" rtlCol="0">
            <a:spAutoFit/>
          </a:bodyPr>
          <a:lstStyle/>
          <a:p>
            <a:r>
              <a:rPr lang="en-US" dirty="0" smtClean="0"/>
              <a:t>Hottest X% of the area</a:t>
            </a:r>
            <a:endParaRPr lang="en-US" dirty="0"/>
          </a:p>
        </p:txBody>
      </p:sp>
      <p:sp>
        <p:nvSpPr>
          <p:cNvPr id="9" name="TextBox 8"/>
          <p:cNvSpPr txBox="1"/>
          <p:nvPr/>
        </p:nvSpPr>
        <p:spPr>
          <a:xfrm rot="16200000">
            <a:off x="1103990" y="3349803"/>
            <a:ext cx="928459" cy="369332"/>
          </a:xfrm>
          <a:prstGeom prst="rect">
            <a:avLst/>
          </a:prstGeom>
          <a:noFill/>
        </p:spPr>
        <p:txBody>
          <a:bodyPr wrap="none" rtlCol="0">
            <a:spAutoFit/>
          </a:bodyPr>
          <a:lstStyle/>
          <a:p>
            <a:r>
              <a:rPr lang="en-US" dirty="0" smtClean="0"/>
              <a:t>Hit rate</a:t>
            </a:r>
            <a:endParaRPr lang="en-US" dirty="0"/>
          </a:p>
        </p:txBody>
      </p:sp>
    </p:spTree>
    <p:extLst>
      <p:ext uri="{BB962C8B-B14F-4D97-AF65-F5344CB8AC3E}">
        <p14:creationId xmlns:p14="http://schemas.microsoft.com/office/powerpoint/2010/main" val="30973545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a:xfrm>
            <a:off x="457200" y="1600200"/>
            <a:ext cx="8686800" cy="4797425"/>
          </a:xfrm>
        </p:spPr>
        <p:txBody>
          <a:bodyPr/>
          <a:lstStyle/>
          <a:p>
            <a:r>
              <a:rPr lang="en-US" dirty="0" smtClean="0"/>
              <a:t>Analysis</a:t>
            </a:r>
          </a:p>
          <a:p>
            <a:pPr lvl="1"/>
            <a:r>
              <a:rPr lang="en-US" dirty="0" smtClean="0"/>
              <a:t>Twitter might add value to environmental risk terrains</a:t>
            </a:r>
          </a:p>
          <a:p>
            <a:r>
              <a:rPr lang="en-US" dirty="0"/>
              <a:t>Automation</a:t>
            </a:r>
          </a:p>
          <a:p>
            <a:pPr lvl="1"/>
            <a:r>
              <a:rPr lang="en-US" dirty="0" smtClean="0"/>
              <a:t>No manual analysis of tweets</a:t>
            </a:r>
            <a:endParaRPr lang="en-US" dirty="0"/>
          </a:p>
          <a:p>
            <a:pPr lvl="1"/>
            <a:r>
              <a:rPr lang="en-US" dirty="0"/>
              <a:t>No preconceived notions of what is </a:t>
            </a:r>
            <a:r>
              <a:rPr lang="en-US" dirty="0" smtClean="0"/>
              <a:t>salient for crime</a:t>
            </a:r>
          </a:p>
          <a:p>
            <a:r>
              <a:rPr lang="en-US" dirty="0" smtClean="0"/>
              <a:t>Scale</a:t>
            </a:r>
            <a:endParaRPr lang="en-US" dirty="0"/>
          </a:p>
          <a:p>
            <a:pPr lvl="1"/>
            <a:r>
              <a:rPr lang="en-US" dirty="0" smtClean="0"/>
              <a:t>800,000 tweets/month; 25,000/day</a:t>
            </a:r>
          </a:p>
          <a:p>
            <a:pPr lvl="1"/>
            <a:r>
              <a:rPr lang="en-US" dirty="0" smtClean="0"/>
              <a:t>1 prediction takes 1 hour on 1 CPU core (scales linearly)</a:t>
            </a:r>
          </a:p>
          <a:p>
            <a:r>
              <a:rPr lang="en-US" dirty="0" smtClean="0"/>
              <a:t>Predictive performance</a:t>
            </a:r>
          </a:p>
          <a:p>
            <a:pPr lvl="1"/>
            <a:r>
              <a:rPr lang="en-US" dirty="0" smtClean="0"/>
              <a:t>Comparisons with KDE and RTM</a:t>
            </a:r>
            <a:endParaRPr lang="en-US" dirty="0"/>
          </a:p>
        </p:txBody>
      </p:sp>
      <p:sp>
        <p:nvSpPr>
          <p:cNvPr id="4" name="Slide Number Placeholder 3"/>
          <p:cNvSpPr>
            <a:spLocks noGrp="1"/>
          </p:cNvSpPr>
          <p:nvPr>
            <p:ph type="sldNum" sz="quarter" idx="12"/>
          </p:nvPr>
        </p:nvSpPr>
        <p:spPr/>
        <p:txBody>
          <a:bodyPr/>
          <a:lstStyle/>
          <a:p>
            <a:fld id="{0DB00954-739D-4DE9-90DF-A167A549D968}" type="slidenum">
              <a:rPr lang="en-US" smtClean="0"/>
              <a:pPr/>
              <a:t>43</a:t>
            </a:fld>
            <a:endParaRPr lang="en-US" dirty="0"/>
          </a:p>
        </p:txBody>
      </p:sp>
    </p:spTree>
    <p:extLst>
      <p:ext uri="{BB962C8B-B14F-4D97-AF65-F5344CB8AC3E}">
        <p14:creationId xmlns:p14="http://schemas.microsoft.com/office/powerpoint/2010/main" val="28190811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457201" y="1600200"/>
            <a:ext cx="8461694" cy="4797425"/>
          </a:xfrm>
        </p:spPr>
        <p:txBody>
          <a:bodyPr/>
          <a:lstStyle/>
          <a:p>
            <a:r>
              <a:rPr lang="en-US" dirty="0" smtClean="0"/>
              <a:t>Extended evaluation (not just February 2013)</a:t>
            </a:r>
          </a:p>
          <a:p>
            <a:endParaRPr lang="en-US" dirty="0" smtClean="0"/>
          </a:p>
          <a:p>
            <a:r>
              <a:rPr lang="en-US" dirty="0" smtClean="0"/>
              <a:t>Richer text model</a:t>
            </a:r>
          </a:p>
          <a:p>
            <a:pPr lvl="1"/>
            <a:r>
              <a:rPr lang="en-US" dirty="0" smtClean="0"/>
              <a:t>Semantic analysis</a:t>
            </a:r>
          </a:p>
          <a:p>
            <a:pPr lvl="1"/>
            <a:r>
              <a:rPr lang="en-US" dirty="0" smtClean="0"/>
              <a:t>Spatiotemporal projection</a:t>
            </a:r>
          </a:p>
          <a:p>
            <a:pPr lvl="2"/>
            <a:endParaRPr lang="en-US" dirty="0" smtClean="0"/>
          </a:p>
          <a:p>
            <a:r>
              <a:rPr lang="en-US" dirty="0" smtClean="0"/>
              <a:t>Routine activity analysis via Twitter</a:t>
            </a:r>
          </a:p>
          <a:p>
            <a:pPr lvl="1"/>
            <a:r>
              <a:rPr lang="en-US" dirty="0" smtClean="0"/>
              <a:t>Tying individual trajectories to crime patterns</a:t>
            </a:r>
          </a:p>
        </p:txBody>
      </p:sp>
      <p:sp>
        <p:nvSpPr>
          <p:cNvPr id="4" name="Slide Number Placeholder 3"/>
          <p:cNvSpPr>
            <a:spLocks noGrp="1"/>
          </p:cNvSpPr>
          <p:nvPr>
            <p:ph type="sldNum" sz="quarter" idx="12"/>
          </p:nvPr>
        </p:nvSpPr>
        <p:spPr/>
        <p:txBody>
          <a:bodyPr/>
          <a:lstStyle/>
          <a:p>
            <a:fld id="{0DB00954-739D-4DE9-90DF-A167A549D968}" type="slidenum">
              <a:rPr lang="en-US" smtClean="0"/>
              <a:pPr/>
              <a:t>44</a:t>
            </a:fld>
            <a:endParaRPr lang="en-US" dirty="0"/>
          </a:p>
        </p:txBody>
      </p:sp>
      <p:sp>
        <p:nvSpPr>
          <p:cNvPr id="5" name="Rounded Rectangular Callout 4"/>
          <p:cNvSpPr/>
          <p:nvPr/>
        </p:nvSpPr>
        <p:spPr>
          <a:xfrm>
            <a:off x="4688048" y="3051716"/>
            <a:ext cx="4154985" cy="435055"/>
          </a:xfrm>
          <a:prstGeom prst="wedgeRoundRectCallout">
            <a:avLst>
              <a:gd name="adj1" fmla="val -47055"/>
              <a:gd name="adj2" fmla="val 130772"/>
              <a:gd name="adj3" fmla="val 16667"/>
            </a:avLst>
          </a:prstGeom>
          <a:solidFill>
            <a:schemeClr val="accent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smtClean="0"/>
              <a:t>Lets drink downtown next weekend!</a:t>
            </a:r>
            <a:endParaRPr kumimoji="0" lang="en-US"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283000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Static Environments and Dynamic Activities</a:t>
            </a:r>
          </a:p>
          <a:p>
            <a:r>
              <a:rPr lang="en-US" dirty="0" smtClean="0"/>
              <a:t>Basic Concepts</a:t>
            </a:r>
          </a:p>
          <a:p>
            <a:r>
              <a:rPr lang="en-US" dirty="0" smtClean="0"/>
              <a:t>Related Work</a:t>
            </a:r>
          </a:p>
          <a:p>
            <a:r>
              <a:rPr lang="en-US" dirty="0" smtClean="0"/>
              <a:t>The Twitter API</a:t>
            </a:r>
          </a:p>
          <a:p>
            <a:r>
              <a:rPr lang="en-US" dirty="0" smtClean="0"/>
              <a:t>Hot-Spot Prediction via Twitter</a:t>
            </a:r>
          </a:p>
          <a:p>
            <a:r>
              <a:rPr lang="en-US" dirty="0" smtClean="0"/>
              <a:t>Performance Assessment</a:t>
            </a:r>
          </a:p>
          <a:p>
            <a:r>
              <a:rPr lang="en-US" b="1" u="sng" dirty="0" smtClean="0"/>
              <a:t>The Rest…</a:t>
            </a:r>
            <a:endParaRPr lang="en-US" b="1" u="sng" dirty="0"/>
          </a:p>
        </p:txBody>
      </p:sp>
      <p:sp>
        <p:nvSpPr>
          <p:cNvPr id="4" name="Slide Number Placeholder 3"/>
          <p:cNvSpPr>
            <a:spLocks noGrp="1"/>
          </p:cNvSpPr>
          <p:nvPr>
            <p:ph type="sldNum" sz="quarter" idx="12"/>
          </p:nvPr>
        </p:nvSpPr>
        <p:spPr/>
        <p:txBody>
          <a:bodyPr/>
          <a:lstStyle/>
          <a:p>
            <a:fld id="{0DB00954-739D-4DE9-90DF-A167A549D968}" type="slidenum">
              <a:rPr lang="en-US" smtClean="0"/>
              <a:pPr/>
              <a:t>45</a:t>
            </a:fld>
            <a:endParaRPr lang="en-US" dirty="0"/>
          </a:p>
        </p:txBody>
      </p:sp>
    </p:spTree>
    <p:extLst>
      <p:ext uri="{BB962C8B-B14F-4D97-AF65-F5344CB8AC3E}">
        <p14:creationId xmlns:p14="http://schemas.microsoft.com/office/powerpoint/2010/main" val="8649314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 Prediction Software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252" y="1259011"/>
            <a:ext cx="6538161" cy="4875571"/>
          </a:xfrm>
        </p:spPr>
      </p:pic>
      <p:sp>
        <p:nvSpPr>
          <p:cNvPr id="4" name="Slide Number Placeholder 3"/>
          <p:cNvSpPr>
            <a:spLocks noGrp="1"/>
          </p:cNvSpPr>
          <p:nvPr>
            <p:ph type="sldNum" sz="quarter" idx="12"/>
          </p:nvPr>
        </p:nvSpPr>
        <p:spPr/>
        <p:txBody>
          <a:bodyPr/>
          <a:lstStyle/>
          <a:p>
            <a:fld id="{0DB00954-739D-4DE9-90DF-A167A549D968}" type="slidenum">
              <a:rPr lang="en-US" smtClean="0"/>
              <a:pPr/>
              <a:t>46</a:t>
            </a:fld>
            <a:endParaRPr lang="en-US" dirty="0"/>
          </a:p>
        </p:txBody>
      </p:sp>
      <p:sp>
        <p:nvSpPr>
          <p:cNvPr id="6" name="TextBox 5"/>
          <p:cNvSpPr txBox="1"/>
          <p:nvPr/>
        </p:nvSpPr>
        <p:spPr>
          <a:xfrm>
            <a:off x="6840538" y="1259011"/>
            <a:ext cx="2142253" cy="1200329"/>
          </a:xfrm>
          <a:prstGeom prst="rect">
            <a:avLst/>
          </a:prstGeom>
          <a:noFill/>
        </p:spPr>
        <p:txBody>
          <a:bodyPr wrap="none" rtlCol="0">
            <a:spAutoFit/>
          </a:bodyPr>
          <a:lstStyle/>
          <a:p>
            <a:pPr marL="173038" indent="-173038">
              <a:buFont typeface="Arial" panose="020B0604020202020204" pitchFamily="34" charset="0"/>
              <a:buChar char="•"/>
            </a:pPr>
            <a:r>
              <a:rPr lang="en-US" dirty="0" smtClean="0"/>
              <a:t>End-to-end</a:t>
            </a:r>
          </a:p>
          <a:p>
            <a:pPr marL="173038" indent="-173038">
              <a:buFont typeface="Arial" panose="020B0604020202020204" pitchFamily="34" charset="0"/>
              <a:buChar char="•"/>
            </a:pPr>
            <a:r>
              <a:rPr lang="en-US" dirty="0" smtClean="0"/>
              <a:t>Ingests RTM</a:t>
            </a:r>
          </a:p>
          <a:p>
            <a:pPr marL="173038" indent="-173038">
              <a:buFont typeface="Arial" panose="020B0604020202020204" pitchFamily="34" charset="0"/>
              <a:buChar char="•"/>
            </a:pPr>
            <a:r>
              <a:rPr lang="en-US" dirty="0" smtClean="0"/>
              <a:t>Ingests Tweets</a:t>
            </a:r>
          </a:p>
          <a:p>
            <a:pPr marL="173038" indent="-173038">
              <a:buFont typeface="Arial" panose="020B0604020202020204" pitchFamily="34" charset="0"/>
              <a:buChar char="•"/>
            </a:pPr>
            <a:r>
              <a:rPr lang="en-US" dirty="0" smtClean="0"/>
              <a:t>Free (Apache v2)</a:t>
            </a:r>
            <a:endParaRPr lang="en-US" dirty="0"/>
          </a:p>
        </p:txBody>
      </p:sp>
      <p:sp>
        <p:nvSpPr>
          <p:cNvPr id="7" name="TextBox 6"/>
          <p:cNvSpPr txBox="1"/>
          <p:nvPr/>
        </p:nvSpPr>
        <p:spPr>
          <a:xfrm>
            <a:off x="1613465" y="6323221"/>
            <a:ext cx="5917069" cy="369332"/>
          </a:xfrm>
          <a:prstGeom prst="rect">
            <a:avLst/>
          </a:prstGeom>
          <a:noFill/>
        </p:spPr>
        <p:txBody>
          <a:bodyPr wrap="none" rtlCol="0">
            <a:spAutoFit/>
          </a:bodyPr>
          <a:lstStyle/>
          <a:p>
            <a:r>
              <a:rPr lang="en-US" dirty="0">
                <a:hlinkClick r:id="rId3"/>
              </a:rPr>
              <a:t>http://</a:t>
            </a:r>
            <a:r>
              <a:rPr lang="en-US" dirty="0" smtClean="0">
                <a:hlinkClick r:id="rId3"/>
              </a:rPr>
              <a:t>matthewgerber.github.io/asymmetric-threat-tracker</a:t>
            </a:r>
            <a:endParaRPr lang="en-US" dirty="0" smtClean="0"/>
          </a:p>
        </p:txBody>
      </p:sp>
    </p:spTree>
    <p:extLst>
      <p:ext uri="{BB962C8B-B14F-4D97-AF65-F5344CB8AC3E}">
        <p14:creationId xmlns:p14="http://schemas.microsoft.com/office/powerpoint/2010/main" val="13057297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Other Free Software</a:t>
            </a:r>
            <a:endParaRPr lang="en-US" dirty="0"/>
          </a:p>
        </p:txBody>
      </p:sp>
      <p:sp>
        <p:nvSpPr>
          <p:cNvPr id="3" name="Content Placeholder 2"/>
          <p:cNvSpPr>
            <a:spLocks noGrp="1"/>
          </p:cNvSpPr>
          <p:nvPr>
            <p:ph idx="1"/>
          </p:nvPr>
        </p:nvSpPr>
        <p:spPr/>
        <p:txBody>
          <a:bodyPr/>
          <a:lstStyle/>
          <a:p>
            <a:r>
              <a:rPr lang="en-US" dirty="0" smtClean="0"/>
              <a:t>Twitter data</a:t>
            </a:r>
          </a:p>
          <a:p>
            <a:pPr lvl="1"/>
            <a:r>
              <a:rPr lang="en-US" dirty="0" smtClean="0">
                <a:hlinkClick r:id="rId2"/>
              </a:rPr>
              <a:t>API documentation</a:t>
            </a:r>
            <a:endParaRPr lang="en-US" dirty="0" smtClean="0"/>
          </a:p>
          <a:p>
            <a:pPr lvl="1"/>
            <a:r>
              <a:rPr lang="en-US" dirty="0" smtClean="0">
                <a:hlinkClick r:id="rId3"/>
              </a:rPr>
              <a:t>Access API (C#)</a:t>
            </a:r>
            <a:endParaRPr lang="en-US" dirty="0" smtClean="0"/>
          </a:p>
          <a:p>
            <a:pPr lvl="1"/>
            <a:r>
              <a:rPr lang="en-US" dirty="0" smtClean="0">
                <a:hlinkClick r:id="rId4"/>
              </a:rPr>
              <a:t>Twitter </a:t>
            </a:r>
            <a:r>
              <a:rPr lang="en-US" dirty="0">
                <a:hlinkClick r:id="rId4"/>
              </a:rPr>
              <a:t>POS </a:t>
            </a:r>
            <a:r>
              <a:rPr lang="en-US" dirty="0" smtClean="0">
                <a:hlinkClick r:id="rId4"/>
              </a:rPr>
              <a:t>tagger</a:t>
            </a:r>
            <a:endParaRPr lang="en-US" dirty="0" smtClean="0"/>
          </a:p>
          <a:p>
            <a:pPr lvl="4"/>
            <a:endParaRPr lang="en-US" dirty="0" smtClean="0"/>
          </a:p>
          <a:p>
            <a:r>
              <a:rPr lang="en-US" dirty="0"/>
              <a:t>Storage</a:t>
            </a:r>
          </a:p>
          <a:p>
            <a:pPr lvl="1"/>
            <a:r>
              <a:rPr lang="en-US" dirty="0">
                <a:hlinkClick r:id="rId5"/>
              </a:rPr>
              <a:t>PostgreSQL / </a:t>
            </a:r>
            <a:r>
              <a:rPr lang="en-US" dirty="0" err="1" smtClean="0">
                <a:hlinkClick r:id="rId5"/>
              </a:rPr>
              <a:t>PostGIS</a:t>
            </a:r>
            <a:endParaRPr lang="en-US" dirty="0"/>
          </a:p>
          <a:p>
            <a:pPr lvl="4"/>
            <a:endParaRPr lang="en-US" dirty="0" smtClean="0"/>
          </a:p>
          <a:p>
            <a:r>
              <a:rPr lang="en-US" dirty="0" smtClean="0"/>
              <a:t>Topic modeling</a:t>
            </a:r>
          </a:p>
          <a:p>
            <a:pPr lvl="1"/>
            <a:r>
              <a:rPr lang="en-US" dirty="0" smtClean="0">
                <a:hlinkClick r:id="rId6"/>
              </a:rPr>
              <a:t>MALLET</a:t>
            </a:r>
            <a:endParaRPr lang="en-US" dirty="0" smtClean="0"/>
          </a:p>
          <a:p>
            <a:pPr lvl="1"/>
            <a:r>
              <a:rPr lang="en-US" dirty="0" smtClean="0">
                <a:hlinkClick r:id="rId7"/>
              </a:rPr>
              <a:t>R Topic Models</a:t>
            </a:r>
            <a:endParaRPr lang="en-US" dirty="0" smtClean="0"/>
          </a:p>
          <a:p>
            <a:pPr lvl="1"/>
            <a:endParaRPr lang="en-US" dirty="0" smtClean="0"/>
          </a:p>
          <a:p>
            <a:endParaRPr lang="en-US" dirty="0"/>
          </a:p>
        </p:txBody>
      </p:sp>
      <p:sp>
        <p:nvSpPr>
          <p:cNvPr id="4" name="Slide Number Placeholder 3"/>
          <p:cNvSpPr>
            <a:spLocks noGrp="1"/>
          </p:cNvSpPr>
          <p:nvPr>
            <p:ph type="sldNum" sz="quarter" idx="12"/>
          </p:nvPr>
        </p:nvSpPr>
        <p:spPr/>
        <p:txBody>
          <a:bodyPr/>
          <a:lstStyle/>
          <a:p>
            <a:fld id="{0DB00954-739D-4DE9-90DF-A167A549D968}" type="slidenum">
              <a:rPr lang="en-US" smtClean="0"/>
              <a:pPr/>
              <a:t>47</a:t>
            </a:fld>
            <a:endParaRPr lang="en-US" dirty="0"/>
          </a:p>
        </p:txBody>
      </p:sp>
    </p:spTree>
    <p:extLst>
      <p:ext uri="{BB962C8B-B14F-4D97-AF65-F5344CB8AC3E}">
        <p14:creationId xmlns:p14="http://schemas.microsoft.com/office/powerpoint/2010/main" val="42796900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a:t>
            </a:r>
            <a:endParaRPr lang="en-US" dirty="0"/>
          </a:p>
        </p:txBody>
      </p:sp>
      <p:sp>
        <p:nvSpPr>
          <p:cNvPr id="3" name="Content Placeholder 2"/>
          <p:cNvSpPr>
            <a:spLocks noGrp="1"/>
          </p:cNvSpPr>
          <p:nvPr>
            <p:ph idx="1"/>
          </p:nvPr>
        </p:nvSpPr>
        <p:spPr>
          <a:xfrm>
            <a:off x="457201" y="1600200"/>
            <a:ext cx="8555420" cy="4797425"/>
          </a:xfrm>
        </p:spPr>
        <p:txBody>
          <a:bodyPr/>
          <a:lstStyle/>
          <a:p>
            <a:r>
              <a:rPr lang="en-US" dirty="0"/>
              <a:t>My email:  </a:t>
            </a:r>
            <a:r>
              <a:rPr lang="en-US" dirty="0">
                <a:hlinkClick r:id="rId2"/>
              </a:rPr>
              <a:t>msg8u@virginia.edu</a:t>
            </a:r>
            <a:endParaRPr lang="en-US" dirty="0"/>
          </a:p>
          <a:p>
            <a:endParaRPr lang="en-US" dirty="0" smtClean="0"/>
          </a:p>
          <a:p>
            <a:r>
              <a:rPr lang="en-US" dirty="0" smtClean="0"/>
              <a:t>Predictive Technology Laboratory</a:t>
            </a:r>
          </a:p>
          <a:p>
            <a:pPr lvl="1"/>
            <a:r>
              <a:rPr lang="en-US" dirty="0" smtClean="0">
                <a:hlinkClick r:id="rId3"/>
              </a:rPr>
              <a:t>http://ptl.sys.virginia.edu/ptl</a:t>
            </a:r>
            <a:endParaRPr lang="en-US" dirty="0" smtClean="0"/>
          </a:p>
          <a:p>
            <a:pPr lvl="1"/>
            <a:r>
              <a:rPr lang="en-US" dirty="0" smtClean="0">
                <a:hlinkClick r:id="rId4"/>
              </a:rPr>
              <a:t>predictivetech@virginia.edu</a:t>
            </a:r>
            <a:endParaRPr lang="en-US" dirty="0" smtClean="0"/>
          </a:p>
          <a:p>
            <a:pPr lvl="1"/>
            <a:r>
              <a:rPr lang="en-US" dirty="0" smtClean="0"/>
              <a:t>@</a:t>
            </a:r>
            <a:r>
              <a:rPr lang="en-US" dirty="0" err="1" smtClean="0"/>
              <a:t>predictivetech</a:t>
            </a:r>
            <a:endParaRPr lang="en-US" dirty="0" smtClean="0"/>
          </a:p>
          <a:p>
            <a:pPr lvl="1"/>
            <a:endParaRPr lang="en-US" dirty="0" smtClean="0"/>
          </a:p>
          <a:p>
            <a:endParaRPr lang="en-US" dirty="0"/>
          </a:p>
        </p:txBody>
      </p:sp>
      <p:sp>
        <p:nvSpPr>
          <p:cNvPr id="4" name="Slide Number Placeholder 3"/>
          <p:cNvSpPr>
            <a:spLocks noGrp="1"/>
          </p:cNvSpPr>
          <p:nvPr>
            <p:ph type="sldNum" sz="quarter" idx="12"/>
          </p:nvPr>
        </p:nvSpPr>
        <p:spPr/>
        <p:txBody>
          <a:bodyPr/>
          <a:lstStyle/>
          <a:p>
            <a:fld id="{0DB00954-739D-4DE9-90DF-A167A549D968}" type="slidenum">
              <a:rPr lang="en-US" smtClean="0"/>
              <a:pPr/>
              <a:t>48</a:t>
            </a:fld>
            <a:endParaRPr lang="en-US" dirty="0"/>
          </a:p>
        </p:txBody>
      </p:sp>
      <p:sp>
        <p:nvSpPr>
          <p:cNvPr id="5" name="TextBox 4"/>
          <p:cNvSpPr txBox="1"/>
          <p:nvPr/>
        </p:nvSpPr>
        <p:spPr>
          <a:xfrm>
            <a:off x="1776793" y="4988687"/>
            <a:ext cx="5916235" cy="707886"/>
          </a:xfrm>
          <a:prstGeom prst="rect">
            <a:avLst/>
          </a:prstGeom>
          <a:noFill/>
        </p:spPr>
        <p:txBody>
          <a:bodyPr wrap="none" rtlCol="0">
            <a:spAutoFit/>
          </a:bodyPr>
          <a:lstStyle/>
          <a:p>
            <a:r>
              <a:rPr lang="en-US" sz="4000" u="sng" dirty="0" smtClean="0"/>
              <a:t>Take the </a:t>
            </a:r>
            <a:r>
              <a:rPr lang="en-US" sz="4000" u="sng" dirty="0" err="1" smtClean="0"/>
              <a:t>ConBop</a:t>
            </a:r>
            <a:r>
              <a:rPr lang="en-US" sz="4000" u="sng" dirty="0" smtClean="0"/>
              <a:t> survey!</a:t>
            </a:r>
            <a:endParaRPr lang="en-US" sz="4000" u="sng" dirty="0"/>
          </a:p>
        </p:txBody>
      </p:sp>
    </p:spTree>
    <p:extLst>
      <p:ext uri="{BB962C8B-B14F-4D97-AF65-F5344CB8AC3E}">
        <p14:creationId xmlns:p14="http://schemas.microsoft.com/office/powerpoint/2010/main" val="4950516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and Footnotes</a:t>
            </a:r>
            <a:endParaRPr lang="en-US" dirty="0"/>
          </a:p>
        </p:txBody>
      </p:sp>
      <p:sp>
        <p:nvSpPr>
          <p:cNvPr id="3" name="Content Placeholder 2"/>
          <p:cNvSpPr>
            <a:spLocks noGrp="1"/>
          </p:cNvSpPr>
          <p:nvPr>
            <p:ph idx="1"/>
          </p:nvPr>
        </p:nvSpPr>
        <p:spPr>
          <a:xfrm>
            <a:off x="95658" y="1256365"/>
            <a:ext cx="8915081" cy="3584109"/>
          </a:xfrm>
        </p:spPr>
        <p:txBody>
          <a:bodyPr/>
          <a:lstStyle/>
          <a:p>
            <a:pPr marL="231775" indent="-231775"/>
            <a:r>
              <a:rPr lang="en-US" sz="1400" dirty="0" err="1"/>
              <a:t>Blei</a:t>
            </a:r>
            <a:r>
              <a:rPr lang="en-US" sz="1400" dirty="0"/>
              <a:t>, D. M.; Ng, A. Y. &amp; Jordan, M. </a:t>
            </a:r>
            <a:r>
              <a:rPr lang="en-US" sz="1400" dirty="0" smtClean="0"/>
              <a:t>I. Latent </a:t>
            </a:r>
            <a:r>
              <a:rPr lang="en-US" sz="1400" dirty="0"/>
              <a:t>D</a:t>
            </a:r>
            <a:r>
              <a:rPr lang="en-US" sz="1400" dirty="0" smtClean="0"/>
              <a:t>irichlet Allocation. </a:t>
            </a:r>
            <a:r>
              <a:rPr lang="en-US" sz="1400" i="1" dirty="0" smtClean="0"/>
              <a:t>J</a:t>
            </a:r>
            <a:r>
              <a:rPr lang="en-US" sz="1400" i="1" dirty="0"/>
              <a:t>. Mach. Learn. Res., MIT Press, </a:t>
            </a:r>
            <a:r>
              <a:rPr lang="en-US" sz="1400" b="1" dirty="0"/>
              <a:t>2003</a:t>
            </a:r>
            <a:r>
              <a:rPr lang="en-US" sz="1400" i="1" dirty="0"/>
              <a:t>, 3</a:t>
            </a:r>
            <a:r>
              <a:rPr lang="en-US" sz="1400" dirty="0"/>
              <a:t>, </a:t>
            </a:r>
            <a:r>
              <a:rPr lang="en-US" sz="1400" dirty="0" smtClean="0"/>
              <a:t>993-1022.</a:t>
            </a:r>
          </a:p>
          <a:p>
            <a:pPr marL="231775" indent="-231775"/>
            <a:r>
              <a:rPr lang="en-US" sz="1400" dirty="0" err="1"/>
              <a:t>Caplan</a:t>
            </a:r>
            <a:r>
              <a:rPr lang="en-US" sz="1400" dirty="0"/>
              <a:t>, J. M. &amp; Kennedy, L. </a:t>
            </a:r>
            <a:r>
              <a:rPr lang="en-US" sz="1400" dirty="0" smtClean="0"/>
              <a:t>W. Risk </a:t>
            </a:r>
            <a:r>
              <a:rPr lang="en-US" sz="1400" dirty="0"/>
              <a:t>terrain modeling </a:t>
            </a:r>
            <a:r>
              <a:rPr lang="en-US" sz="1400" dirty="0" smtClean="0"/>
              <a:t>compendium. </a:t>
            </a:r>
            <a:r>
              <a:rPr lang="en-US" sz="1400" i="1" dirty="0" smtClean="0"/>
              <a:t>Newark</a:t>
            </a:r>
            <a:r>
              <a:rPr lang="en-US" sz="1400" i="1" dirty="0"/>
              <a:t>, NJ: Rutgers Center on Public Security, </a:t>
            </a:r>
            <a:r>
              <a:rPr lang="en-US" sz="1400" b="1" dirty="0" smtClean="0"/>
              <a:t>2011</a:t>
            </a:r>
            <a:r>
              <a:rPr lang="en-US" sz="1400" dirty="0" smtClean="0"/>
              <a:t>.</a:t>
            </a:r>
          </a:p>
          <a:p>
            <a:pPr marL="231775" indent="-231775"/>
            <a:r>
              <a:rPr lang="en-US" sz="1400" dirty="0" err="1"/>
              <a:t>Chainey</a:t>
            </a:r>
            <a:r>
              <a:rPr lang="en-US" sz="1400" dirty="0"/>
              <a:t>, S.; </a:t>
            </a:r>
            <a:r>
              <a:rPr lang="en-US" sz="1400" dirty="0" err="1"/>
              <a:t>Tompson</a:t>
            </a:r>
            <a:r>
              <a:rPr lang="en-US" sz="1400" dirty="0"/>
              <a:t>, L. &amp; </a:t>
            </a:r>
            <a:r>
              <a:rPr lang="en-US" sz="1400" dirty="0" err="1"/>
              <a:t>Uhlig</a:t>
            </a:r>
            <a:r>
              <a:rPr lang="en-US" sz="1400" dirty="0"/>
              <a:t>, </a:t>
            </a:r>
            <a:r>
              <a:rPr lang="en-US" sz="1400" dirty="0" smtClean="0"/>
              <a:t>S. The </a:t>
            </a:r>
            <a:r>
              <a:rPr lang="en-US" sz="1400" dirty="0"/>
              <a:t>Utility of Hotspot Mapping for Predicting Spatial Patterns of </a:t>
            </a:r>
            <a:r>
              <a:rPr lang="en-US" sz="1400" dirty="0" smtClean="0"/>
              <a:t>Crime. </a:t>
            </a:r>
            <a:r>
              <a:rPr lang="en-US" sz="1400" i="1" dirty="0" smtClean="0"/>
              <a:t>Security </a:t>
            </a:r>
            <a:r>
              <a:rPr lang="en-US" sz="1400" i="1" dirty="0"/>
              <a:t>Journal, </a:t>
            </a:r>
            <a:r>
              <a:rPr lang="en-US" sz="1400" b="1" dirty="0"/>
              <a:t>2008</a:t>
            </a:r>
            <a:r>
              <a:rPr lang="en-US" sz="1400" i="1" dirty="0"/>
              <a:t>, 21</a:t>
            </a:r>
            <a:r>
              <a:rPr lang="en-US" sz="1400" dirty="0"/>
              <a:t>, </a:t>
            </a:r>
            <a:r>
              <a:rPr lang="en-US" sz="1400" dirty="0" smtClean="0"/>
              <a:t>4-28.</a:t>
            </a:r>
          </a:p>
          <a:p>
            <a:pPr marL="231775" indent="-231775"/>
            <a:r>
              <a:rPr lang="en-US" sz="1400" dirty="0"/>
              <a:t>Gerber, </a:t>
            </a:r>
            <a:r>
              <a:rPr lang="en-US" sz="1400" dirty="0" smtClean="0"/>
              <a:t>M. Predicting </a:t>
            </a:r>
            <a:r>
              <a:rPr lang="en-US" sz="1400" dirty="0"/>
              <a:t>Crime Using Twitter and Kernel Density Estimation</a:t>
            </a:r>
            <a:br>
              <a:rPr lang="en-US" sz="1400" dirty="0"/>
            </a:br>
            <a:r>
              <a:rPr lang="en-US" sz="1400" i="1" dirty="0"/>
              <a:t>Decision Support Systems, </a:t>
            </a:r>
            <a:r>
              <a:rPr lang="en-US" sz="1400" b="1" dirty="0"/>
              <a:t>2014</a:t>
            </a:r>
            <a:r>
              <a:rPr lang="en-US" sz="1400" i="1" dirty="0"/>
              <a:t>, 61</a:t>
            </a:r>
            <a:r>
              <a:rPr lang="en-US" sz="1400" dirty="0"/>
              <a:t>, </a:t>
            </a:r>
            <a:r>
              <a:rPr lang="en-US" sz="1400" dirty="0" smtClean="0"/>
              <a:t>115-125.</a:t>
            </a:r>
          </a:p>
          <a:p>
            <a:pPr marL="231775" indent="-231775"/>
            <a:r>
              <a:rPr lang="en-US" sz="1400" dirty="0" err="1" smtClean="0"/>
              <a:t>Kalampokis</a:t>
            </a:r>
            <a:r>
              <a:rPr lang="en-US" sz="1400" dirty="0"/>
              <a:t>, E.; </a:t>
            </a:r>
            <a:r>
              <a:rPr lang="en-US" sz="1400" dirty="0" err="1"/>
              <a:t>Tambouris</a:t>
            </a:r>
            <a:r>
              <a:rPr lang="en-US" sz="1400" dirty="0"/>
              <a:t>, E. &amp; </a:t>
            </a:r>
            <a:r>
              <a:rPr lang="en-US" sz="1400" dirty="0" err="1"/>
              <a:t>Tarabanis</a:t>
            </a:r>
            <a:r>
              <a:rPr lang="en-US" sz="1400" dirty="0"/>
              <a:t>, </a:t>
            </a:r>
            <a:r>
              <a:rPr lang="en-US" sz="1400" dirty="0" smtClean="0"/>
              <a:t>K. Understanding </a:t>
            </a:r>
            <a:r>
              <a:rPr lang="en-US" sz="1400" dirty="0"/>
              <a:t>the Predictive Power of Social </a:t>
            </a:r>
            <a:r>
              <a:rPr lang="en-US" sz="1400" dirty="0" smtClean="0"/>
              <a:t>Media. </a:t>
            </a:r>
            <a:r>
              <a:rPr lang="en-US" sz="1400" i="1" dirty="0" smtClean="0"/>
              <a:t>Internet </a:t>
            </a:r>
            <a:r>
              <a:rPr lang="en-US" sz="1400" i="1" dirty="0"/>
              <a:t>Research, Emerald Group Publishing Limited, </a:t>
            </a:r>
            <a:r>
              <a:rPr lang="en-US" sz="1400" b="1" dirty="0"/>
              <a:t>2013</a:t>
            </a:r>
            <a:r>
              <a:rPr lang="en-US" sz="1400" i="1" dirty="0"/>
              <a:t>, </a:t>
            </a:r>
            <a:r>
              <a:rPr lang="en-US" sz="1400" i="1" dirty="0" smtClean="0"/>
              <a:t>23</a:t>
            </a:r>
            <a:r>
              <a:rPr lang="en-US" sz="1400" dirty="0" smtClean="0"/>
              <a:t>.</a:t>
            </a:r>
          </a:p>
          <a:p>
            <a:pPr marL="231775" indent="-231775"/>
            <a:r>
              <a:rPr lang="en-US" sz="1400" dirty="0" err="1"/>
              <a:t>Xue</a:t>
            </a:r>
            <a:r>
              <a:rPr lang="en-US" sz="1400" dirty="0"/>
              <a:t>, Y. &amp; Brown, D. </a:t>
            </a:r>
            <a:r>
              <a:rPr lang="en-US" sz="1400" dirty="0" smtClean="0"/>
              <a:t>E. Spatial </a:t>
            </a:r>
            <a:r>
              <a:rPr lang="en-US" sz="1400" dirty="0"/>
              <a:t>A</a:t>
            </a:r>
            <a:r>
              <a:rPr lang="en-US" sz="1400" dirty="0" smtClean="0"/>
              <a:t>nalysis </a:t>
            </a:r>
            <a:r>
              <a:rPr lang="en-US" sz="1400" dirty="0"/>
              <a:t>with </a:t>
            </a:r>
            <a:r>
              <a:rPr lang="en-US" sz="1400" dirty="0" smtClean="0"/>
              <a:t>Preference Specification </a:t>
            </a:r>
            <a:r>
              <a:rPr lang="en-US" sz="1400" dirty="0"/>
              <a:t>of </a:t>
            </a:r>
            <a:r>
              <a:rPr lang="en-US" sz="1400" dirty="0" smtClean="0"/>
              <a:t>Latent </a:t>
            </a:r>
            <a:r>
              <a:rPr lang="en-US" sz="1400" dirty="0"/>
              <a:t>D</a:t>
            </a:r>
            <a:r>
              <a:rPr lang="en-US" sz="1400" dirty="0" smtClean="0"/>
              <a:t>ecision </a:t>
            </a:r>
            <a:r>
              <a:rPr lang="en-US" sz="1400" dirty="0"/>
              <a:t>M</a:t>
            </a:r>
            <a:r>
              <a:rPr lang="en-US" sz="1400" dirty="0" smtClean="0"/>
              <a:t>akers for </a:t>
            </a:r>
            <a:r>
              <a:rPr lang="en-US" sz="1400" dirty="0"/>
              <a:t>C</a:t>
            </a:r>
            <a:r>
              <a:rPr lang="en-US" sz="1400" dirty="0" smtClean="0"/>
              <a:t>riminal </a:t>
            </a:r>
            <a:r>
              <a:rPr lang="en-US" sz="1400" dirty="0"/>
              <a:t>E</a:t>
            </a:r>
            <a:r>
              <a:rPr lang="en-US" sz="1400" dirty="0" smtClean="0"/>
              <a:t>vent </a:t>
            </a:r>
            <a:r>
              <a:rPr lang="en-US" sz="1400" dirty="0"/>
              <a:t>P</a:t>
            </a:r>
            <a:r>
              <a:rPr lang="en-US" sz="1400" dirty="0" smtClean="0"/>
              <a:t>rediction. </a:t>
            </a:r>
            <a:r>
              <a:rPr lang="en-US" sz="1400" i="1" dirty="0" smtClean="0"/>
              <a:t>Decision </a:t>
            </a:r>
            <a:r>
              <a:rPr lang="en-US" sz="1400" i="1" dirty="0"/>
              <a:t>S</a:t>
            </a:r>
            <a:r>
              <a:rPr lang="en-US" sz="1400" i="1" dirty="0" smtClean="0"/>
              <a:t>upport </a:t>
            </a:r>
            <a:r>
              <a:rPr lang="en-US" sz="1400" i="1" dirty="0"/>
              <a:t>S</a:t>
            </a:r>
            <a:r>
              <a:rPr lang="en-US" sz="1400" i="1" dirty="0" smtClean="0"/>
              <a:t>ystems</a:t>
            </a:r>
            <a:r>
              <a:rPr lang="en-US" sz="1400" i="1" dirty="0"/>
              <a:t>, Elsevier, </a:t>
            </a:r>
            <a:r>
              <a:rPr lang="en-US" sz="1400" b="1" dirty="0"/>
              <a:t>2006</a:t>
            </a:r>
            <a:r>
              <a:rPr lang="en-US" sz="1400" i="1" dirty="0"/>
              <a:t>, 41</a:t>
            </a:r>
            <a:r>
              <a:rPr lang="en-US" sz="1400" dirty="0"/>
              <a:t>, </a:t>
            </a:r>
            <a:r>
              <a:rPr lang="en-US" sz="1400" dirty="0" smtClean="0"/>
              <a:t>560-573.</a:t>
            </a:r>
          </a:p>
        </p:txBody>
      </p:sp>
      <p:sp>
        <p:nvSpPr>
          <p:cNvPr id="4" name="Slide Number Placeholder 3"/>
          <p:cNvSpPr>
            <a:spLocks noGrp="1"/>
          </p:cNvSpPr>
          <p:nvPr>
            <p:ph type="sldNum" sz="quarter" idx="12"/>
          </p:nvPr>
        </p:nvSpPr>
        <p:spPr/>
        <p:txBody>
          <a:bodyPr/>
          <a:lstStyle/>
          <a:p>
            <a:fld id="{0DB00954-739D-4DE9-90DF-A167A549D968}" type="slidenum">
              <a:rPr lang="en-US" smtClean="0"/>
              <a:pPr/>
              <a:t>49</a:t>
            </a:fld>
            <a:endParaRPr lang="en-US" dirty="0"/>
          </a:p>
        </p:txBody>
      </p:sp>
    </p:spTree>
    <p:extLst>
      <p:ext uri="{BB962C8B-B14F-4D97-AF65-F5344CB8AC3E}">
        <p14:creationId xmlns:p14="http://schemas.microsoft.com/office/powerpoint/2010/main" val="5476887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b="1" u="sng" dirty="0" smtClean="0"/>
              <a:t>Static Environments and Dynamic Activities</a:t>
            </a:r>
          </a:p>
          <a:p>
            <a:r>
              <a:rPr lang="en-US" dirty="0" smtClean="0"/>
              <a:t>Basic Concepts</a:t>
            </a:r>
          </a:p>
          <a:p>
            <a:r>
              <a:rPr lang="en-US" dirty="0" smtClean="0"/>
              <a:t>Related Work</a:t>
            </a:r>
          </a:p>
          <a:p>
            <a:r>
              <a:rPr lang="en-US" dirty="0" smtClean="0"/>
              <a:t>The Twitter API</a:t>
            </a:r>
          </a:p>
          <a:p>
            <a:r>
              <a:rPr lang="en-US" dirty="0" smtClean="0"/>
              <a:t>Hot-Spot Prediction via Twitter</a:t>
            </a:r>
          </a:p>
          <a:p>
            <a:r>
              <a:rPr lang="en-US" dirty="0" smtClean="0"/>
              <a:t>Performance Assessment</a:t>
            </a:r>
          </a:p>
          <a:p>
            <a:r>
              <a:rPr lang="en-US" dirty="0" smtClean="0"/>
              <a:t>The Rest…</a:t>
            </a:r>
            <a:endParaRPr lang="en-US" dirty="0"/>
          </a:p>
        </p:txBody>
      </p:sp>
      <p:sp>
        <p:nvSpPr>
          <p:cNvPr id="4" name="Slide Number Placeholder 3"/>
          <p:cNvSpPr>
            <a:spLocks noGrp="1"/>
          </p:cNvSpPr>
          <p:nvPr>
            <p:ph type="sldNum" sz="quarter" idx="12"/>
          </p:nvPr>
        </p:nvSpPr>
        <p:spPr/>
        <p:txBody>
          <a:bodyPr/>
          <a:lstStyle/>
          <a:p>
            <a:fld id="{0DB00954-739D-4DE9-90DF-A167A549D968}" type="slidenum">
              <a:rPr lang="en-US" smtClean="0"/>
              <a:pPr/>
              <a:t>5</a:t>
            </a:fld>
            <a:endParaRPr lang="en-US" dirty="0"/>
          </a:p>
        </p:txBody>
      </p:sp>
    </p:spTree>
    <p:extLst>
      <p:ext uri="{BB962C8B-B14F-4D97-AF65-F5344CB8AC3E}">
        <p14:creationId xmlns:p14="http://schemas.microsoft.com/office/powerpoint/2010/main" val="5999167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76151"/>
            <a:ext cx="8229600" cy="1143000"/>
          </a:xfrm>
        </p:spPr>
        <p:txBody>
          <a:bodyPr/>
          <a:lstStyle/>
          <a:p>
            <a:r>
              <a:rPr lang="en-US" dirty="0" smtClean="0"/>
              <a:t>Backup Slides</a:t>
            </a:r>
            <a:endParaRPr lang="en-US" dirty="0"/>
          </a:p>
        </p:txBody>
      </p:sp>
      <p:sp>
        <p:nvSpPr>
          <p:cNvPr id="4" name="Slide Number Placeholder 3"/>
          <p:cNvSpPr>
            <a:spLocks noGrp="1"/>
          </p:cNvSpPr>
          <p:nvPr>
            <p:ph type="sldNum" sz="quarter" idx="12"/>
          </p:nvPr>
        </p:nvSpPr>
        <p:spPr/>
        <p:txBody>
          <a:bodyPr/>
          <a:lstStyle/>
          <a:p>
            <a:fld id="{0DB00954-739D-4DE9-90DF-A167A549D968}" type="slidenum">
              <a:rPr lang="en-US" smtClean="0"/>
              <a:pPr/>
              <a:t>50</a:t>
            </a:fld>
            <a:endParaRPr lang="en-US" dirty="0"/>
          </a:p>
        </p:txBody>
      </p:sp>
    </p:spTree>
    <p:extLst>
      <p:ext uri="{BB962C8B-B14F-4D97-AF65-F5344CB8AC3E}">
        <p14:creationId xmlns:p14="http://schemas.microsoft.com/office/powerpoint/2010/main" val="17015587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Topic </a:t>
            </a:r>
            <a:r>
              <a:rPr lang="en-US" dirty="0"/>
              <a:t>M</a:t>
            </a:r>
            <a:r>
              <a:rPr lang="en-US" dirty="0" smtClean="0"/>
              <a:t>odeling</a:t>
            </a:r>
            <a:endParaRPr lang="en-US" dirty="0"/>
          </a:p>
        </p:txBody>
      </p:sp>
      <p:sp>
        <p:nvSpPr>
          <p:cNvPr id="3" name="Content Placeholder 2"/>
          <p:cNvSpPr>
            <a:spLocks noGrp="1"/>
          </p:cNvSpPr>
          <p:nvPr>
            <p:ph idx="1"/>
          </p:nvPr>
        </p:nvSpPr>
        <p:spPr>
          <a:xfrm>
            <a:off x="457200" y="1600201"/>
            <a:ext cx="8686799" cy="1074174"/>
          </a:xfrm>
        </p:spPr>
        <p:txBody>
          <a:bodyPr/>
          <a:lstStyle/>
          <a:p>
            <a:r>
              <a:rPr lang="en-US" dirty="0" smtClean="0"/>
              <a:t>Latent Dirichlet allocation (</a:t>
            </a:r>
            <a:r>
              <a:rPr lang="en-US" dirty="0" err="1" smtClean="0"/>
              <a:t>Blei</a:t>
            </a:r>
            <a:r>
              <a:rPr lang="en-US" dirty="0" smtClean="0"/>
              <a:t> et al. 2003)</a:t>
            </a:r>
          </a:p>
          <a:p>
            <a:r>
              <a:rPr lang="en-US" dirty="0" smtClean="0"/>
              <a:t>A generative story for all text in a neighborhood:</a:t>
            </a:r>
          </a:p>
        </p:txBody>
      </p:sp>
      <p:sp>
        <p:nvSpPr>
          <p:cNvPr id="4" name="Slide Number Placeholder 3"/>
          <p:cNvSpPr>
            <a:spLocks noGrp="1"/>
          </p:cNvSpPr>
          <p:nvPr>
            <p:ph type="sldNum" sz="quarter" idx="12"/>
          </p:nvPr>
        </p:nvSpPr>
        <p:spPr/>
        <p:txBody>
          <a:bodyPr/>
          <a:lstStyle/>
          <a:p>
            <a:fld id="{0DB00954-739D-4DE9-90DF-A167A549D968}" type="slidenum">
              <a:rPr lang="en-US" smtClean="0"/>
              <a:pPr/>
              <a:t>51</a:t>
            </a:fld>
            <a:endParaRPr lang="en-US" dirty="0"/>
          </a:p>
        </p:txBody>
      </p:sp>
      <p:sp>
        <p:nvSpPr>
          <p:cNvPr id="8" name="TextBox 7"/>
          <p:cNvSpPr txBox="1"/>
          <p:nvPr/>
        </p:nvSpPr>
        <p:spPr>
          <a:xfrm>
            <a:off x="7733840" y="4321539"/>
            <a:ext cx="928459" cy="369332"/>
          </a:xfrm>
          <a:prstGeom prst="rect">
            <a:avLst/>
          </a:prstGeom>
          <a:noFill/>
        </p:spPr>
        <p:txBody>
          <a:bodyPr wrap="none" rtlCol="0">
            <a:spAutoFit/>
          </a:bodyPr>
          <a:lstStyle/>
          <a:p>
            <a:r>
              <a:rPr lang="en-US" dirty="0" smtClean="0"/>
              <a:t>Repeat</a:t>
            </a:r>
            <a:endParaRPr lang="en-US" dirty="0"/>
          </a:p>
        </p:txBody>
      </p:sp>
      <p:sp>
        <p:nvSpPr>
          <p:cNvPr id="10" name="Up Arrow 9"/>
          <p:cNvSpPr/>
          <p:nvPr/>
        </p:nvSpPr>
        <p:spPr>
          <a:xfrm>
            <a:off x="8065866" y="3537863"/>
            <a:ext cx="264405" cy="613799"/>
          </a:xfrm>
          <a:prstGeom prst="upArrow">
            <a:avLst/>
          </a:prstGeom>
          <a:solidFill>
            <a:srgbClr val="FF00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31" name="Up Arrow 30"/>
          <p:cNvSpPr/>
          <p:nvPr/>
        </p:nvSpPr>
        <p:spPr>
          <a:xfrm rot="10800000">
            <a:off x="8065866" y="4822158"/>
            <a:ext cx="264405" cy="613799"/>
          </a:xfrm>
          <a:prstGeom prst="upArrow">
            <a:avLst/>
          </a:prstGeom>
          <a:solidFill>
            <a:srgbClr val="FF0000"/>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grpSp>
        <p:nvGrpSpPr>
          <p:cNvPr id="13" name="Group 12"/>
          <p:cNvGrpSpPr/>
          <p:nvPr/>
        </p:nvGrpSpPr>
        <p:grpSpPr>
          <a:xfrm>
            <a:off x="3362005" y="2809593"/>
            <a:ext cx="3969426" cy="2686787"/>
            <a:chOff x="3362005" y="2809593"/>
            <a:chExt cx="3969426" cy="2686787"/>
          </a:xfrm>
        </p:grpSpPr>
        <mc:AlternateContent xmlns:mc="http://schemas.openxmlformats.org/markup-compatibility/2006" xmlns:a14="http://schemas.microsoft.com/office/drawing/2010/main">
          <mc:Choice Requires="a14">
            <p:sp>
              <p:nvSpPr>
                <p:cNvPr id="15" name="TextBox 14"/>
                <p:cNvSpPr txBox="1"/>
                <p:nvPr/>
              </p:nvSpPr>
              <p:spPr>
                <a:xfrm>
                  <a:off x="3362005" y="2868233"/>
                  <a:ext cx="443263"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200" i="1" smtClean="0">
                            <a:latin typeface="Cambria Math"/>
                            <a:ea typeface="Cambria Math"/>
                          </a:rPr>
                          <m:t>𝛽</m:t>
                        </m:r>
                      </m:oMath>
                    </m:oMathPara>
                  </a14:m>
                  <a:endParaRPr lang="en-US" sz="2200" dirty="0"/>
                </a:p>
              </p:txBody>
            </p:sp>
          </mc:Choice>
          <mc:Fallback xmlns="">
            <p:sp>
              <p:nvSpPr>
                <p:cNvPr id="15" name="TextBox 14"/>
                <p:cNvSpPr txBox="1">
                  <a:spLocks noRot="1" noChangeAspect="1" noMove="1" noResize="1" noEditPoints="1" noAdjustHandles="1" noChangeArrowheads="1" noChangeShapeType="1" noTextEdit="1"/>
                </p:cNvSpPr>
                <p:nvPr/>
              </p:nvSpPr>
              <p:spPr>
                <a:xfrm>
                  <a:off x="3362005" y="2868233"/>
                  <a:ext cx="443263" cy="430887"/>
                </a:xfrm>
                <a:prstGeom prst="rect">
                  <a:avLst/>
                </a:prstGeom>
                <a:blipFill rotWithShape="0">
                  <a:blip r:embed="rId2"/>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401333" y="4236812"/>
                  <a:ext cx="441659"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200" i="1" smtClean="0">
                            <a:latin typeface="Cambria Math"/>
                            <a:ea typeface="Cambria Math"/>
                          </a:rPr>
                          <m:t>𝛼</m:t>
                        </m:r>
                      </m:oMath>
                    </m:oMathPara>
                  </a14:m>
                  <a:endParaRPr lang="en-US" sz="2200" dirty="0"/>
                </a:p>
              </p:txBody>
            </p:sp>
          </mc:Choice>
          <mc:Fallback xmlns="">
            <p:sp>
              <p:nvSpPr>
                <p:cNvPr id="16" name="TextBox 15"/>
                <p:cNvSpPr txBox="1">
                  <a:spLocks noRot="1" noChangeAspect="1" noMove="1" noResize="1" noEditPoints="1" noAdjustHandles="1" noChangeArrowheads="1" noChangeShapeType="1" noTextEdit="1"/>
                </p:cNvSpPr>
                <p:nvPr/>
              </p:nvSpPr>
              <p:spPr>
                <a:xfrm>
                  <a:off x="3401333" y="4236812"/>
                  <a:ext cx="441659" cy="43088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p:cNvSpPr/>
                <p:nvPr/>
              </p:nvSpPr>
              <p:spPr>
                <a:xfrm>
                  <a:off x="4182803" y="4233616"/>
                  <a:ext cx="528560" cy="528560"/>
                </a:xfrm>
                <a:prstGeom prst="ellipse">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sz="2200" b="1" i="1" u="none" strike="noStrike" cap="none" normalizeH="0" baseline="0" smtClean="0">
                            <a:ln>
                              <a:noFill/>
                            </a:ln>
                            <a:solidFill>
                              <a:schemeClr val="tx1"/>
                            </a:solidFill>
                            <a:effectLst/>
                            <a:latin typeface="Cambria Math"/>
                            <a:ea typeface="Cambria Math"/>
                          </a:rPr>
                          <m:t>𝜽</m:t>
                        </m:r>
                      </m:oMath>
                    </m:oMathPara>
                  </a14:m>
                  <a:endParaRPr kumimoji="0" lang="en-US" sz="2200" b="1" i="0" u="none" strike="noStrike" cap="none" normalizeH="0" baseline="0" dirty="0" smtClean="0">
                    <a:ln>
                      <a:noFill/>
                    </a:ln>
                    <a:solidFill>
                      <a:schemeClr val="tx1"/>
                    </a:solidFill>
                    <a:effectLst/>
                  </a:endParaRPr>
                </a:p>
              </p:txBody>
            </p:sp>
          </mc:Choice>
          <mc:Fallback xmlns="">
            <p:sp>
              <p:nvSpPr>
                <p:cNvPr id="17" name="Oval 16"/>
                <p:cNvSpPr>
                  <a:spLocks noRot="1" noChangeAspect="1" noMove="1" noResize="1" noEditPoints="1" noAdjustHandles="1" noChangeArrowheads="1" noChangeShapeType="1" noTextEdit="1"/>
                </p:cNvSpPr>
                <p:nvPr/>
              </p:nvSpPr>
              <p:spPr>
                <a:xfrm>
                  <a:off x="4182803" y="4233616"/>
                  <a:ext cx="528560" cy="528560"/>
                </a:xfrm>
                <a:prstGeom prst="ellipse">
                  <a:avLst/>
                </a:prstGeom>
                <a:blipFill rotWithShape="0">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val 17"/>
                <p:cNvSpPr/>
                <p:nvPr/>
              </p:nvSpPr>
              <p:spPr>
                <a:xfrm>
                  <a:off x="4133943" y="2809593"/>
                  <a:ext cx="528560" cy="528560"/>
                </a:xfrm>
                <a:prstGeom prst="ellipse">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sz="2200" b="1" i="1" u="none" strike="noStrike" cap="none" normalizeH="0" baseline="0" smtClean="0">
                            <a:ln>
                              <a:noFill/>
                            </a:ln>
                            <a:solidFill>
                              <a:schemeClr val="tx1"/>
                            </a:solidFill>
                            <a:effectLst/>
                            <a:latin typeface="Cambria Math"/>
                            <a:ea typeface="Cambria Math"/>
                          </a:rPr>
                          <m:t>𝝓</m:t>
                        </m:r>
                      </m:oMath>
                    </m:oMathPara>
                  </a14:m>
                  <a:endParaRPr kumimoji="0" lang="en-US" sz="2200" b="1" i="0" u="none" strike="noStrike" cap="none" normalizeH="0" baseline="0" dirty="0" smtClean="0">
                    <a:ln>
                      <a:noFill/>
                    </a:ln>
                    <a:solidFill>
                      <a:schemeClr val="tx1"/>
                    </a:solidFill>
                    <a:effectLst/>
                  </a:endParaRPr>
                </a:p>
              </p:txBody>
            </p:sp>
          </mc:Choice>
          <mc:Fallback xmlns="">
            <p:sp>
              <p:nvSpPr>
                <p:cNvPr id="18" name="Oval 17"/>
                <p:cNvSpPr>
                  <a:spLocks noRot="1" noChangeAspect="1" noMove="1" noResize="1" noEditPoints="1" noAdjustHandles="1" noChangeArrowheads="1" noChangeShapeType="1" noTextEdit="1"/>
                </p:cNvSpPr>
                <p:nvPr/>
              </p:nvSpPr>
              <p:spPr>
                <a:xfrm>
                  <a:off x="4133943" y="2809593"/>
                  <a:ext cx="528560" cy="528560"/>
                </a:xfrm>
                <a:prstGeom prst="ellipse">
                  <a:avLst/>
                </a:prstGeom>
                <a:blipFill rotWithShape="0">
                  <a:blip r:embed="rId5"/>
                  <a:stretch>
                    <a:fillRect b="-1011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6269808" y="4237161"/>
                  <a:ext cx="528560" cy="528560"/>
                </a:xfrm>
                <a:prstGeom prst="ellipse">
                  <a:avLst/>
                </a:prstGeom>
                <a:solidFill>
                  <a:schemeClr val="accent3">
                    <a:lumMod val="85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sz="2200" b="1" i="1" u="none" strike="noStrike" cap="none" normalizeH="0" baseline="0" smtClean="0">
                            <a:ln>
                              <a:noFill/>
                            </a:ln>
                            <a:solidFill>
                              <a:schemeClr val="tx1"/>
                            </a:solidFill>
                            <a:effectLst/>
                            <a:latin typeface="Cambria Math"/>
                            <a:ea typeface="Cambria Math"/>
                          </a:rPr>
                          <m:t>𝑾</m:t>
                        </m:r>
                      </m:oMath>
                    </m:oMathPara>
                  </a14:m>
                  <a:endParaRPr kumimoji="0" lang="en-US" sz="2200" b="1" i="0" u="none" strike="noStrike" cap="none" normalizeH="0" baseline="0" dirty="0" smtClean="0">
                    <a:ln>
                      <a:noFill/>
                    </a:ln>
                    <a:solidFill>
                      <a:schemeClr val="tx1"/>
                    </a:solidFill>
                    <a:effectLst/>
                  </a:endParaRPr>
                </a:p>
              </p:txBody>
            </p:sp>
          </mc:Choice>
          <mc:Fallback xmlns="">
            <p:sp>
              <p:nvSpPr>
                <p:cNvPr id="19" name="Oval 18"/>
                <p:cNvSpPr>
                  <a:spLocks noRot="1" noChangeAspect="1" noMove="1" noResize="1" noEditPoints="1" noAdjustHandles="1" noChangeArrowheads="1" noChangeShapeType="1" noTextEdit="1"/>
                </p:cNvSpPr>
                <p:nvPr/>
              </p:nvSpPr>
              <p:spPr>
                <a:xfrm>
                  <a:off x="6269808" y="4237161"/>
                  <a:ext cx="528560" cy="528560"/>
                </a:xfrm>
                <a:prstGeom prst="ellipse">
                  <a:avLst/>
                </a:prstGeom>
                <a:blipFill rotWithShape="0">
                  <a:blip r:embed="rId6"/>
                  <a:stretch>
                    <a:fillRect r="-113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5224771" y="4237843"/>
                  <a:ext cx="528560" cy="528560"/>
                </a:xfrm>
                <a:prstGeom prst="ellipse">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sz="2200" b="1" i="1" u="none" strike="noStrike" cap="none" normalizeH="0" baseline="0" smtClean="0">
                            <a:ln>
                              <a:noFill/>
                            </a:ln>
                            <a:solidFill>
                              <a:schemeClr val="tx1"/>
                            </a:solidFill>
                            <a:effectLst/>
                            <a:latin typeface="Cambria Math"/>
                            <a:ea typeface="Cambria Math"/>
                          </a:rPr>
                          <m:t>𝑻</m:t>
                        </m:r>
                      </m:oMath>
                    </m:oMathPara>
                  </a14:m>
                  <a:endParaRPr kumimoji="0" lang="en-US" sz="2200" b="1" i="0" u="none" strike="noStrike" cap="none" normalizeH="0" baseline="0" dirty="0" smtClean="0">
                    <a:ln>
                      <a:noFill/>
                    </a:ln>
                    <a:solidFill>
                      <a:schemeClr val="tx1"/>
                    </a:solidFill>
                    <a:effectLst/>
                  </a:endParaRPr>
                </a:p>
              </p:txBody>
            </p:sp>
          </mc:Choice>
          <mc:Fallback xmlns="">
            <p:sp>
              <p:nvSpPr>
                <p:cNvPr id="20" name="Oval 19"/>
                <p:cNvSpPr>
                  <a:spLocks noRot="1" noChangeAspect="1" noMove="1" noResize="1" noEditPoints="1" noAdjustHandles="1" noChangeArrowheads="1" noChangeShapeType="1" noTextEdit="1"/>
                </p:cNvSpPr>
                <p:nvPr/>
              </p:nvSpPr>
              <p:spPr>
                <a:xfrm>
                  <a:off x="5224771" y="4237843"/>
                  <a:ext cx="528560" cy="528560"/>
                </a:xfrm>
                <a:prstGeom prst="ellipse">
                  <a:avLst/>
                </a:prstGeom>
                <a:blipFill rotWithShape="0">
                  <a:blip r:embed="rId7"/>
                  <a:stretch>
                    <a:fillRect/>
                  </a:stretch>
                </a:blipFill>
                <a:ln>
                  <a:solidFill>
                    <a:schemeClr val="tx1"/>
                  </a:solidFill>
                </a:ln>
              </p:spPr>
              <p:txBody>
                <a:bodyPr/>
                <a:lstStyle/>
                <a:p>
                  <a:r>
                    <a:rPr lang="en-US">
                      <a:noFill/>
                    </a:rPr>
                    <a:t> </a:t>
                  </a:r>
                </a:p>
              </p:txBody>
            </p:sp>
          </mc:Fallback>
        </mc:AlternateContent>
        <p:sp>
          <p:nvSpPr>
            <p:cNvPr id="21" name="Rectangle 20"/>
            <p:cNvSpPr/>
            <p:nvPr/>
          </p:nvSpPr>
          <p:spPr>
            <a:xfrm>
              <a:off x="3926498" y="3506509"/>
              <a:ext cx="3404933" cy="1989871"/>
            </a:xfrm>
            <a:prstGeom prst="rect">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22" name="Rectangle 21"/>
            <p:cNvSpPr/>
            <p:nvPr/>
          </p:nvSpPr>
          <p:spPr>
            <a:xfrm>
              <a:off x="4898503" y="3844763"/>
              <a:ext cx="2137556" cy="1313360"/>
            </a:xfrm>
            <a:prstGeom prst="rect">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cxnSp>
          <p:nvCxnSpPr>
            <p:cNvPr id="25" name="Straight Arrow Connector 24"/>
            <p:cNvCxnSpPr>
              <a:endCxn id="17" idx="2"/>
            </p:cNvCxnSpPr>
            <p:nvPr/>
          </p:nvCxnSpPr>
          <p:spPr bwMode="auto">
            <a:xfrm flipV="1">
              <a:off x="3759184" y="4497897"/>
              <a:ext cx="423619" cy="4227"/>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6" name="Straight Arrow Connector 25"/>
            <p:cNvCxnSpPr>
              <a:endCxn id="18" idx="2"/>
            </p:cNvCxnSpPr>
            <p:nvPr/>
          </p:nvCxnSpPr>
          <p:spPr bwMode="auto">
            <a:xfrm>
              <a:off x="3723156" y="3073871"/>
              <a:ext cx="410787" cy="1"/>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7" name="Straight Arrow Connector 26"/>
            <p:cNvCxnSpPr>
              <a:stCxn id="18" idx="6"/>
              <a:endCxn id="19" idx="1"/>
            </p:cNvCxnSpPr>
            <p:nvPr/>
          </p:nvCxnSpPr>
          <p:spPr bwMode="auto">
            <a:xfrm>
              <a:off x="4662503" y="3073873"/>
              <a:ext cx="1684711" cy="1240694"/>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8" name="Straight Arrow Connector 27"/>
            <p:cNvCxnSpPr>
              <a:stCxn id="17" idx="6"/>
              <a:endCxn id="20" idx="2"/>
            </p:cNvCxnSpPr>
            <p:nvPr/>
          </p:nvCxnSpPr>
          <p:spPr bwMode="auto">
            <a:xfrm>
              <a:off x="4711363" y="4497897"/>
              <a:ext cx="513408" cy="4227"/>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9" name="Straight Arrow Connector 28"/>
            <p:cNvCxnSpPr>
              <a:stCxn id="20" idx="6"/>
              <a:endCxn id="19" idx="2"/>
            </p:cNvCxnSpPr>
            <p:nvPr/>
          </p:nvCxnSpPr>
          <p:spPr bwMode="auto">
            <a:xfrm flipV="1">
              <a:off x="5753331" y="4501441"/>
              <a:ext cx="516477" cy="683"/>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5" name="Picture 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36684" y="4885851"/>
              <a:ext cx="418444" cy="223170"/>
            </a:xfrm>
            <a:prstGeom prst="rect">
              <a:avLst/>
            </a:prstGeom>
          </p:spPr>
        </p:pic>
        <p:pic>
          <p:nvPicPr>
            <p:cNvPr id="6" name="Picture 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08487" y="5257781"/>
              <a:ext cx="223170" cy="185975"/>
            </a:xfrm>
            <a:prstGeom prst="rect">
              <a:avLst/>
            </a:prstGeom>
          </p:spPr>
        </p:pic>
      </p:grpSp>
      <p:sp>
        <p:nvSpPr>
          <p:cNvPr id="7" name="Rounded Rectangular Callout 6"/>
          <p:cNvSpPr/>
          <p:nvPr/>
        </p:nvSpPr>
        <p:spPr>
          <a:xfrm>
            <a:off x="294968" y="5810399"/>
            <a:ext cx="4152115" cy="696190"/>
          </a:xfrm>
          <a:prstGeom prst="wedgeRoundRectCallout">
            <a:avLst>
              <a:gd name="adj1" fmla="val 46866"/>
              <a:gd name="adj2" fmla="val -220356"/>
              <a:gd name="adj3" fmla="val 16667"/>
            </a:avLst>
          </a:prstGeom>
          <a:solidFill>
            <a:schemeClr val="accent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smtClean="0"/>
              <a:t>Generate topics for neighborhood</a:t>
            </a:r>
          </a:p>
          <a:p>
            <a:pPr marL="0" marR="0" indent="0" algn="ctr" defTabSz="914400" rtl="0" eaLnBrk="0" fontAlgn="base" latinLnBrk="0" hangingPunct="0">
              <a:lnSpc>
                <a:spcPct val="100000"/>
              </a:lnSpc>
              <a:spcBef>
                <a:spcPct val="0"/>
              </a:spcBef>
              <a:spcAft>
                <a:spcPct val="0"/>
              </a:spcAft>
              <a:buClrTx/>
              <a:buSzTx/>
              <a:buFontTx/>
              <a:buNone/>
              <a:tabLst/>
            </a:pPr>
            <a:r>
              <a:rPr lang="en-US" b="1" dirty="0" smtClean="0"/>
              <a:t>{</a:t>
            </a:r>
            <a:r>
              <a:rPr kumimoji="0" lang="en-US" sz="1800" b="1" i="0" u="none" strike="noStrike" cap="none" normalizeH="0" baseline="0" dirty="0" smtClean="0">
                <a:ln>
                  <a:noFill/>
                </a:ln>
                <a:solidFill>
                  <a:schemeClr val="tx1"/>
                </a:solidFill>
                <a:effectLst/>
                <a:latin typeface="Arial" charset="0"/>
              </a:rPr>
              <a:t>T1 0.92, </a:t>
            </a:r>
            <a:r>
              <a:rPr kumimoji="0" lang="en-US" sz="1800" b="1" i="0" u="none" strike="noStrike" cap="none" normalizeH="0" baseline="0" smtClean="0">
                <a:ln>
                  <a:noFill/>
                </a:ln>
                <a:solidFill>
                  <a:schemeClr val="tx1"/>
                </a:solidFill>
                <a:effectLst/>
                <a:latin typeface="Arial" charset="0"/>
              </a:rPr>
              <a:t>T2 0.08}</a:t>
            </a:r>
            <a:endParaRPr kumimoji="0" lang="en-US" sz="1800" b="1" i="0" u="none" strike="noStrike" cap="none" normalizeH="0" baseline="0" dirty="0" smtClean="0">
              <a:ln>
                <a:noFill/>
              </a:ln>
              <a:solidFill>
                <a:schemeClr val="tx1"/>
              </a:solidFill>
              <a:effectLst/>
              <a:latin typeface="Arial" charset="0"/>
            </a:endParaRPr>
          </a:p>
        </p:txBody>
      </p:sp>
      <p:sp>
        <p:nvSpPr>
          <p:cNvPr id="9" name="Rounded Rectangular Callout 8"/>
          <p:cNvSpPr/>
          <p:nvPr/>
        </p:nvSpPr>
        <p:spPr>
          <a:xfrm>
            <a:off x="110169" y="3275022"/>
            <a:ext cx="3415453" cy="969817"/>
          </a:xfrm>
          <a:prstGeom prst="wedgeRoundRectCallout">
            <a:avLst>
              <a:gd name="adj1" fmla="val 71856"/>
              <a:gd name="adj2" fmla="val -61099"/>
              <a:gd name="adj3" fmla="val 16667"/>
            </a:avLst>
          </a:prstGeom>
          <a:solidFill>
            <a:schemeClr val="accent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smtClean="0"/>
              <a:t>Generate words for topics</a:t>
            </a:r>
          </a:p>
          <a:p>
            <a:pPr algn="ctr"/>
            <a:r>
              <a:rPr lang="en-US" b="1" dirty="0" smtClean="0"/>
              <a:t>T1:  {flight 0.54, plane 0.2, ...}</a:t>
            </a:r>
          </a:p>
          <a:p>
            <a:pPr marL="0" marR="0" indent="0" algn="ctr" defTabSz="914400" rtl="0" eaLnBrk="0" fontAlgn="base" latinLnBrk="0" hangingPunct="0">
              <a:lnSpc>
                <a:spcPct val="100000"/>
              </a:lnSpc>
              <a:spcBef>
                <a:spcPct val="0"/>
              </a:spcBef>
              <a:spcAft>
                <a:spcPct val="0"/>
              </a:spcAft>
              <a:buClrTx/>
              <a:buSzTx/>
              <a:buFontTx/>
              <a:buNone/>
              <a:tabLst/>
            </a:pPr>
            <a:r>
              <a:rPr lang="en-US" b="1" dirty="0" smtClean="0"/>
              <a:t>T2:  {shop 0.39, buy 0.12, ...}</a:t>
            </a:r>
          </a:p>
        </p:txBody>
      </p:sp>
      <p:sp>
        <p:nvSpPr>
          <p:cNvPr id="11" name="Rounded Rectangular Callout 10"/>
          <p:cNvSpPr/>
          <p:nvPr/>
        </p:nvSpPr>
        <p:spPr>
          <a:xfrm>
            <a:off x="4951197" y="5810399"/>
            <a:ext cx="3835327" cy="423253"/>
          </a:xfrm>
          <a:prstGeom prst="wedgeRoundRectCallout">
            <a:avLst>
              <a:gd name="adj1" fmla="val -36096"/>
              <a:gd name="adj2" fmla="val -310946"/>
              <a:gd name="adj3" fmla="val 16667"/>
            </a:avLst>
          </a:prstGeom>
          <a:solidFill>
            <a:schemeClr val="accent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smtClean="0"/>
              <a:t>Pick a topic from theta:</a:t>
            </a:r>
            <a:r>
              <a:rPr lang="en-US" b="1" dirty="0"/>
              <a:t> </a:t>
            </a:r>
            <a:r>
              <a:rPr lang="en-US" b="1" dirty="0" smtClean="0"/>
              <a:t>T1</a:t>
            </a:r>
          </a:p>
        </p:txBody>
      </p:sp>
      <p:sp>
        <p:nvSpPr>
          <p:cNvPr id="12" name="Rounded Rectangular Callout 11"/>
          <p:cNvSpPr/>
          <p:nvPr/>
        </p:nvSpPr>
        <p:spPr>
          <a:xfrm>
            <a:off x="5207433" y="2809592"/>
            <a:ext cx="3579091" cy="449839"/>
          </a:xfrm>
          <a:prstGeom prst="wedgeRoundRectCallout">
            <a:avLst>
              <a:gd name="adj1" fmla="val -13499"/>
              <a:gd name="adj2" fmla="val 297336"/>
              <a:gd name="adj3" fmla="val 16667"/>
            </a:avLst>
          </a:prstGeom>
          <a:solidFill>
            <a:schemeClr val="accent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smtClean="0"/>
              <a:t>Pick a word from T1:  flight</a:t>
            </a: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57898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31" grpId="0" animBg="1"/>
      <p:bldP spid="7" grpId="0" animBg="1"/>
      <p:bldP spid="9" grpId="0" animBg="1"/>
      <p:bldP spid="11" grpId="0"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Prediction:  Day </a:t>
            </a:r>
            <a:r>
              <a:rPr lang="en-US" dirty="0"/>
              <a:t>A</a:t>
            </a:r>
            <a:r>
              <a:rPr lang="en-US" dirty="0" smtClean="0"/>
              <a:t>fter </a:t>
            </a:r>
            <a:r>
              <a:rPr lang="en-US" dirty="0"/>
              <a:t>T</a:t>
            </a:r>
            <a:r>
              <a:rPr lang="en-US" dirty="0" smtClean="0"/>
              <a:t>raining </a:t>
            </a:r>
            <a:r>
              <a:rPr lang="en-US" dirty="0"/>
              <a:t>W</a:t>
            </a:r>
            <a:r>
              <a:rPr lang="en-US" dirty="0" smtClean="0"/>
              <a:t>indow</a:t>
            </a:r>
            <a:endParaRPr lang="en-US" dirty="0"/>
          </a:p>
        </p:txBody>
      </p:sp>
      <p:sp>
        <p:nvSpPr>
          <p:cNvPr id="4" name="Slide Number Placeholder 3"/>
          <p:cNvSpPr>
            <a:spLocks noGrp="1"/>
          </p:cNvSpPr>
          <p:nvPr>
            <p:ph type="sldNum" sz="quarter" idx="12"/>
          </p:nvPr>
        </p:nvSpPr>
        <p:spPr/>
        <p:txBody>
          <a:bodyPr/>
          <a:lstStyle/>
          <a:p>
            <a:fld id="{0DB00954-739D-4DE9-90DF-A167A549D968}" type="slidenum">
              <a:rPr lang="en-US" smtClean="0"/>
              <a:pPr/>
              <a:t>52</a:t>
            </a:fld>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6268" y="1302471"/>
            <a:ext cx="3467116" cy="415644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7540" y="5660865"/>
            <a:ext cx="6303411" cy="1020620"/>
          </a:xfrm>
          <a:prstGeom prst="rect">
            <a:avLst/>
          </a:prstGeom>
        </p:spPr>
      </p:pic>
      <p:sp>
        <p:nvSpPr>
          <p:cNvPr id="6" name="Content Placeholder 2"/>
          <p:cNvSpPr>
            <a:spLocks noGrp="1"/>
          </p:cNvSpPr>
          <p:nvPr>
            <p:ph idx="1"/>
          </p:nvPr>
        </p:nvSpPr>
        <p:spPr>
          <a:xfrm>
            <a:off x="457201" y="5079824"/>
            <a:ext cx="8229600" cy="1317801"/>
          </a:xfrm>
        </p:spPr>
        <p:txBody>
          <a:bodyPr/>
          <a:lstStyle/>
          <a:p>
            <a:r>
              <a:rPr lang="en-US" dirty="0" smtClean="0"/>
              <a:t>Smoothing</a:t>
            </a:r>
            <a:endParaRPr lang="en-US" dirty="0"/>
          </a:p>
        </p:txBody>
      </p:sp>
      <p:cxnSp>
        <p:nvCxnSpPr>
          <p:cNvPr id="7" name="Straight Connector 6"/>
          <p:cNvCxnSpPr/>
          <p:nvPr/>
        </p:nvCxnSpPr>
        <p:spPr bwMode="auto">
          <a:xfrm flipV="1">
            <a:off x="4879181" y="2174392"/>
            <a:ext cx="1245913" cy="54499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 name="Straight Connector 8"/>
          <p:cNvCxnSpPr/>
          <p:nvPr/>
        </p:nvCxnSpPr>
        <p:spPr bwMode="auto">
          <a:xfrm>
            <a:off x="4879181" y="2812256"/>
            <a:ext cx="1245913" cy="115769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 name="Straight Connector 10"/>
          <p:cNvCxnSpPr/>
          <p:nvPr/>
        </p:nvCxnSpPr>
        <p:spPr bwMode="auto">
          <a:xfrm flipV="1">
            <a:off x="4953000" y="2174392"/>
            <a:ext cx="2847951" cy="54499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3" name="Straight Connector 12"/>
          <p:cNvCxnSpPr/>
          <p:nvPr/>
        </p:nvCxnSpPr>
        <p:spPr bwMode="auto">
          <a:xfrm>
            <a:off x="4953000" y="2812256"/>
            <a:ext cx="2847951" cy="115769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1026" name="Picture 2" descr="F:\Desktop\topic_threa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094" y="2174392"/>
            <a:ext cx="1675857" cy="1795561"/>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extBox 11"/>
          <p:cNvSpPr txBox="1"/>
          <p:nvPr/>
        </p:nvSpPr>
        <p:spPr>
          <a:xfrm>
            <a:off x="6469664" y="1805877"/>
            <a:ext cx="889987" cy="369332"/>
          </a:xfrm>
          <a:prstGeom prst="rect">
            <a:avLst/>
          </a:prstGeom>
          <a:noFill/>
        </p:spPr>
        <p:txBody>
          <a:bodyPr wrap="none" rtlCol="0">
            <a:spAutoFit/>
          </a:bodyPr>
          <a:lstStyle/>
          <a:p>
            <a:r>
              <a:rPr lang="en-US" dirty="0" smtClean="0"/>
              <a:t>1000m</a:t>
            </a:r>
            <a:endParaRPr lang="en-US" dirty="0"/>
          </a:p>
        </p:txBody>
      </p:sp>
      <p:sp>
        <p:nvSpPr>
          <p:cNvPr id="14" name="TextBox 13"/>
          <p:cNvSpPr txBox="1"/>
          <p:nvPr/>
        </p:nvSpPr>
        <p:spPr>
          <a:xfrm rot="5400000">
            <a:off x="7548804" y="2873946"/>
            <a:ext cx="889987" cy="369332"/>
          </a:xfrm>
          <a:prstGeom prst="rect">
            <a:avLst/>
          </a:prstGeom>
          <a:noFill/>
        </p:spPr>
        <p:txBody>
          <a:bodyPr wrap="none" rtlCol="0">
            <a:spAutoFit/>
          </a:bodyPr>
          <a:lstStyle/>
          <a:p>
            <a:r>
              <a:rPr lang="en-US" dirty="0" smtClean="0"/>
              <a:t>1000m</a:t>
            </a:r>
            <a:endParaRPr lang="en-US" dirty="0"/>
          </a:p>
        </p:txBody>
      </p:sp>
    </p:spTree>
    <p:extLst>
      <p:ext uri="{BB962C8B-B14F-4D97-AF65-F5344CB8AC3E}">
        <p14:creationId xmlns:p14="http://schemas.microsoft.com/office/powerpoint/2010/main" val="65803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Smoothing Results</a:t>
            </a:r>
            <a:endParaRPr lang="en-US" dirty="0"/>
          </a:p>
        </p:txBody>
      </p:sp>
      <p:sp>
        <p:nvSpPr>
          <p:cNvPr id="4" name="Slide Number Placeholder 3"/>
          <p:cNvSpPr>
            <a:spLocks noGrp="1"/>
          </p:cNvSpPr>
          <p:nvPr>
            <p:ph type="sldNum" sz="quarter" idx="12"/>
          </p:nvPr>
        </p:nvSpPr>
        <p:spPr/>
        <p:txBody>
          <a:bodyPr/>
          <a:lstStyle/>
          <a:p>
            <a:fld id="{0DB00954-739D-4DE9-90DF-A167A549D968}" type="slidenum">
              <a:rPr lang="en-US" smtClean="0"/>
              <a:pPr/>
              <a:t>53</a:t>
            </a:fld>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527" y="1356851"/>
            <a:ext cx="4197053" cy="503150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6366" y="1324984"/>
            <a:ext cx="4223526" cy="515210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Right Arrow 4"/>
          <p:cNvSpPr/>
          <p:nvPr/>
        </p:nvSpPr>
        <p:spPr>
          <a:xfrm>
            <a:off x="3932908" y="3333135"/>
            <a:ext cx="2054942" cy="806246"/>
          </a:xfrm>
          <a:prstGeom prst="rightArrow">
            <a:avLst/>
          </a:prstGeom>
          <a:solidFill>
            <a:schemeClr val="accent1"/>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8986107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Environments</a:t>
            </a:r>
            <a:endParaRPr lang="en-US" dirty="0"/>
          </a:p>
        </p:txBody>
      </p:sp>
      <p:sp>
        <p:nvSpPr>
          <p:cNvPr id="4" name="Slide Number Placeholder 3"/>
          <p:cNvSpPr>
            <a:spLocks noGrp="1"/>
          </p:cNvSpPr>
          <p:nvPr>
            <p:ph type="sldNum" sz="quarter" idx="12"/>
          </p:nvPr>
        </p:nvSpPr>
        <p:spPr/>
        <p:txBody>
          <a:bodyPr/>
          <a:lstStyle/>
          <a:p>
            <a:fld id="{0DB00954-739D-4DE9-90DF-A167A549D968}" type="slidenum">
              <a:rPr lang="en-US" smtClean="0"/>
              <a:pPr/>
              <a:t>6</a:t>
            </a:fld>
            <a:endParaRPr lang="en-US" dirty="0"/>
          </a:p>
        </p:txBody>
      </p:sp>
      <p:pic>
        <p:nvPicPr>
          <p:cNvPr id="5" name="Picture 4"/>
          <p:cNvPicPr>
            <a:picLocks noChangeAspect="1"/>
          </p:cNvPicPr>
          <p:nvPr/>
        </p:nvPicPr>
        <p:blipFill>
          <a:blip r:embed="rId2"/>
          <a:stretch>
            <a:fillRect/>
          </a:stretch>
        </p:blipFill>
        <p:spPr>
          <a:xfrm>
            <a:off x="457200" y="1564211"/>
            <a:ext cx="8153202" cy="4142109"/>
          </a:xfrm>
          <a:prstGeom prst="rect">
            <a:avLst/>
          </a:prstGeom>
        </p:spPr>
      </p:pic>
    </p:spTree>
    <p:extLst>
      <p:ext uri="{BB962C8B-B14F-4D97-AF65-F5344CB8AC3E}">
        <p14:creationId xmlns:p14="http://schemas.microsoft.com/office/powerpoint/2010/main" val="16006726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Environments</a:t>
            </a:r>
            <a:endParaRPr lang="en-US" dirty="0"/>
          </a:p>
        </p:txBody>
      </p:sp>
      <p:sp>
        <p:nvSpPr>
          <p:cNvPr id="3" name="Content Placeholder 2"/>
          <p:cNvSpPr>
            <a:spLocks noGrp="1"/>
          </p:cNvSpPr>
          <p:nvPr>
            <p:ph idx="1"/>
          </p:nvPr>
        </p:nvSpPr>
        <p:spPr>
          <a:xfrm>
            <a:off x="457201" y="1600200"/>
            <a:ext cx="8229600" cy="4907687"/>
          </a:xfrm>
        </p:spPr>
        <p:txBody>
          <a:bodyPr/>
          <a:lstStyle/>
          <a:p>
            <a:r>
              <a:rPr lang="en-US" dirty="0"/>
              <a:t>B</a:t>
            </a:r>
            <a:r>
              <a:rPr lang="en-US" dirty="0" smtClean="0"/>
              <a:t>uilt environments</a:t>
            </a:r>
          </a:p>
          <a:p>
            <a:pPr lvl="1"/>
            <a:r>
              <a:rPr lang="en-US" dirty="0" smtClean="0"/>
              <a:t>Bars, houses, streets, gas stations, etc.</a:t>
            </a:r>
          </a:p>
          <a:p>
            <a:pPr lvl="1"/>
            <a:endParaRPr lang="en-US" dirty="0"/>
          </a:p>
          <a:p>
            <a:r>
              <a:rPr lang="en-US" dirty="0" smtClean="0"/>
              <a:t>Demographics</a:t>
            </a:r>
          </a:p>
          <a:p>
            <a:pPr lvl="1"/>
            <a:r>
              <a:rPr lang="en-US" dirty="0" smtClean="0"/>
              <a:t>Change over time, but slowly</a:t>
            </a:r>
          </a:p>
          <a:p>
            <a:pPr lvl="1"/>
            <a:r>
              <a:rPr lang="en-US" dirty="0" smtClean="0"/>
              <a:t>Updated measurements are infrequent</a:t>
            </a:r>
          </a:p>
          <a:p>
            <a:endParaRPr lang="en-US" dirty="0" smtClean="0"/>
          </a:p>
          <a:p>
            <a:r>
              <a:rPr lang="en-US" dirty="0" smtClean="0"/>
              <a:t>Many tools excel at static analyses</a:t>
            </a:r>
          </a:p>
        </p:txBody>
      </p:sp>
      <p:sp>
        <p:nvSpPr>
          <p:cNvPr id="4" name="Slide Number Placeholder 3"/>
          <p:cNvSpPr>
            <a:spLocks noGrp="1"/>
          </p:cNvSpPr>
          <p:nvPr>
            <p:ph type="sldNum" sz="quarter" idx="12"/>
          </p:nvPr>
        </p:nvSpPr>
        <p:spPr/>
        <p:txBody>
          <a:bodyPr/>
          <a:lstStyle/>
          <a:p>
            <a:fld id="{0DB00954-739D-4DE9-90DF-A167A549D968}" type="slidenum">
              <a:rPr lang="en-US" smtClean="0"/>
              <a:pPr/>
              <a:t>7</a:t>
            </a:fld>
            <a:endParaRPr lang="en-US" dirty="0"/>
          </a:p>
        </p:txBody>
      </p:sp>
    </p:spTree>
    <p:extLst>
      <p:ext uri="{BB962C8B-B14F-4D97-AF65-F5344CB8AC3E}">
        <p14:creationId xmlns:p14="http://schemas.microsoft.com/office/powerpoint/2010/main" val="2420744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DB00954-739D-4DE9-90DF-A167A549D968}" type="slidenum">
              <a:rPr lang="en-US" smtClean="0"/>
              <a:pPr/>
              <a:t>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374" y="1628818"/>
            <a:ext cx="7126670" cy="401286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3880" y="3897699"/>
            <a:ext cx="3978817" cy="2240380"/>
          </a:xfrm>
          <a:prstGeom prst="rect">
            <a:avLst/>
          </a:prstGeom>
        </p:spPr>
      </p:pic>
      <p:sp>
        <p:nvSpPr>
          <p:cNvPr id="7" name="Rectangle 6"/>
          <p:cNvSpPr/>
          <p:nvPr/>
        </p:nvSpPr>
        <p:spPr>
          <a:xfrm>
            <a:off x="2137408" y="6323221"/>
            <a:ext cx="4896092" cy="369332"/>
          </a:xfrm>
          <a:prstGeom prst="rect">
            <a:avLst/>
          </a:prstGeom>
        </p:spPr>
        <p:txBody>
          <a:bodyPr wrap="square">
            <a:spAutoFit/>
          </a:bodyPr>
          <a:lstStyle/>
          <a:p>
            <a:r>
              <a:rPr lang="en-US" b="1" dirty="0"/>
              <a:t>“</a:t>
            </a:r>
            <a:r>
              <a:rPr lang="en-US" b="1" dirty="0" smtClean="0"/>
              <a:t>Facebook-organized </a:t>
            </a:r>
            <a:r>
              <a:rPr lang="en-US" b="1" dirty="0"/>
              <a:t>party turns into riot”</a:t>
            </a:r>
            <a:endParaRPr lang="en-US" dirty="0"/>
          </a:p>
        </p:txBody>
      </p:sp>
      <p:sp>
        <p:nvSpPr>
          <p:cNvPr id="8" name="Title 7"/>
          <p:cNvSpPr>
            <a:spLocks noGrp="1"/>
          </p:cNvSpPr>
          <p:nvPr>
            <p:ph type="title"/>
          </p:nvPr>
        </p:nvSpPr>
        <p:spPr/>
        <p:txBody>
          <a:bodyPr/>
          <a:lstStyle/>
          <a:p>
            <a:r>
              <a:rPr lang="en-US" dirty="0" smtClean="0"/>
              <a:t>Dynamic Activities</a:t>
            </a:r>
            <a:endParaRPr lang="en-US" dirty="0"/>
          </a:p>
        </p:txBody>
      </p:sp>
    </p:spTree>
    <p:extLst>
      <p:ext uri="{BB962C8B-B14F-4D97-AF65-F5344CB8AC3E}">
        <p14:creationId xmlns:p14="http://schemas.microsoft.com/office/powerpoint/2010/main" val="20345910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Activities</a:t>
            </a:r>
            <a:endParaRPr lang="en-US" dirty="0"/>
          </a:p>
        </p:txBody>
      </p:sp>
      <p:sp>
        <p:nvSpPr>
          <p:cNvPr id="3" name="Content Placeholder 2"/>
          <p:cNvSpPr>
            <a:spLocks noGrp="1"/>
          </p:cNvSpPr>
          <p:nvPr>
            <p:ph idx="1"/>
          </p:nvPr>
        </p:nvSpPr>
        <p:spPr/>
        <p:txBody>
          <a:bodyPr/>
          <a:lstStyle/>
          <a:p>
            <a:r>
              <a:rPr lang="en-US" dirty="0" smtClean="0"/>
              <a:t>Same place, different activities</a:t>
            </a:r>
          </a:p>
          <a:p>
            <a:pPr lvl="1"/>
            <a:endParaRPr lang="en-US" dirty="0"/>
          </a:p>
          <a:p>
            <a:pPr lvl="1"/>
            <a:endParaRPr lang="en-US" dirty="0" smtClean="0"/>
          </a:p>
          <a:p>
            <a:pPr lvl="1"/>
            <a:endParaRPr lang="en-US" dirty="0"/>
          </a:p>
          <a:p>
            <a:pPr lvl="1"/>
            <a:endParaRPr lang="en-US" dirty="0" smtClean="0"/>
          </a:p>
          <a:p>
            <a:pPr lvl="1"/>
            <a:endParaRPr lang="en-US" dirty="0"/>
          </a:p>
          <a:p>
            <a:endParaRPr lang="en-US" dirty="0" smtClean="0"/>
          </a:p>
          <a:p>
            <a:pPr lvl="2"/>
            <a:endParaRPr lang="en-US" dirty="0" smtClean="0"/>
          </a:p>
          <a:p>
            <a:endParaRPr lang="en-US" dirty="0" smtClean="0"/>
          </a:p>
          <a:p>
            <a:pPr lvl="4"/>
            <a:endParaRPr lang="en-US" dirty="0" smtClean="0"/>
          </a:p>
          <a:p>
            <a:r>
              <a:rPr lang="en-US" dirty="0" smtClean="0"/>
              <a:t>Should alter the risk terrain of a physical space</a:t>
            </a:r>
          </a:p>
        </p:txBody>
      </p:sp>
      <p:sp>
        <p:nvSpPr>
          <p:cNvPr id="4" name="Slide Number Placeholder 3"/>
          <p:cNvSpPr>
            <a:spLocks noGrp="1"/>
          </p:cNvSpPr>
          <p:nvPr>
            <p:ph type="sldNum" sz="quarter" idx="12"/>
          </p:nvPr>
        </p:nvSpPr>
        <p:spPr/>
        <p:txBody>
          <a:bodyPr/>
          <a:lstStyle/>
          <a:p>
            <a:fld id="{0DB00954-739D-4DE9-90DF-A167A549D968}" type="slidenum">
              <a:rPr lang="en-US" smtClean="0"/>
              <a:pPr/>
              <a:t>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616" y="2206294"/>
            <a:ext cx="6599845" cy="194901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6538" y="3388347"/>
            <a:ext cx="3048000" cy="2286000"/>
          </a:xfrm>
          <a:prstGeom prst="rect">
            <a:avLst/>
          </a:prstGeom>
        </p:spPr>
      </p:pic>
      <p:sp>
        <p:nvSpPr>
          <p:cNvPr id="7" name="TextBox 6"/>
          <p:cNvSpPr txBox="1"/>
          <p:nvPr/>
        </p:nvSpPr>
        <p:spPr>
          <a:xfrm>
            <a:off x="2720051" y="4311834"/>
            <a:ext cx="2480166" cy="369332"/>
          </a:xfrm>
          <a:prstGeom prst="rect">
            <a:avLst/>
          </a:prstGeom>
          <a:noFill/>
        </p:spPr>
        <p:txBody>
          <a:bodyPr wrap="none" rtlCol="0">
            <a:spAutoFit/>
          </a:bodyPr>
          <a:lstStyle/>
          <a:p>
            <a:r>
              <a:rPr lang="en-US" dirty="0" err="1" smtClean="0"/>
              <a:t>Pritzker</a:t>
            </a:r>
            <a:r>
              <a:rPr lang="en-US" dirty="0" smtClean="0"/>
              <a:t> Park, Chicago</a:t>
            </a:r>
            <a:endParaRPr lang="en-US" dirty="0"/>
          </a:p>
        </p:txBody>
      </p:sp>
    </p:spTree>
    <p:extLst>
      <p:ext uri="{BB962C8B-B14F-4D97-AF65-F5344CB8AC3E}">
        <p14:creationId xmlns:p14="http://schemas.microsoft.com/office/powerpoint/2010/main" val="1937794579"/>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PT - Session 1">
  <a:themeElements>
    <a:clrScheme name="PPT - Session 1 1">
      <a:dk1>
        <a:srgbClr val="00007A"/>
      </a:dk1>
      <a:lt1>
        <a:srgbClr val="FFFFFF"/>
      </a:lt1>
      <a:dk2>
        <a:srgbClr val="000066"/>
      </a:dk2>
      <a:lt2>
        <a:srgbClr val="CCECFF"/>
      </a:lt2>
      <a:accent1>
        <a:srgbClr val="6F64C2"/>
      </a:accent1>
      <a:accent2>
        <a:srgbClr val="0089BA"/>
      </a:accent2>
      <a:accent3>
        <a:srgbClr val="AAAAB8"/>
      </a:accent3>
      <a:accent4>
        <a:srgbClr val="DADADA"/>
      </a:accent4>
      <a:accent5>
        <a:srgbClr val="BBB8DD"/>
      </a:accent5>
      <a:accent6>
        <a:srgbClr val="007CA8"/>
      </a:accent6>
      <a:hlink>
        <a:srgbClr val="66CCFF"/>
      </a:hlink>
      <a:folHlink>
        <a:srgbClr val="00CC99"/>
      </a:folHlink>
    </a:clrScheme>
    <a:fontScheme name="PPT - Session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lnDef>
  </a:objectDefaults>
  <a:extraClrSchemeLst>
    <a:extraClrScheme>
      <a:clrScheme name="PPT - Session 1 1">
        <a:dk1>
          <a:srgbClr val="00007A"/>
        </a:dk1>
        <a:lt1>
          <a:srgbClr val="FFFFFF"/>
        </a:lt1>
        <a:dk2>
          <a:srgbClr val="000066"/>
        </a:dk2>
        <a:lt2>
          <a:srgbClr val="CCECFF"/>
        </a:lt2>
        <a:accent1>
          <a:srgbClr val="6F64C2"/>
        </a:accent1>
        <a:accent2>
          <a:srgbClr val="0089BA"/>
        </a:accent2>
        <a:accent3>
          <a:srgbClr val="AAAAB8"/>
        </a:accent3>
        <a:accent4>
          <a:srgbClr val="DADADA"/>
        </a:accent4>
        <a:accent5>
          <a:srgbClr val="BBB8DD"/>
        </a:accent5>
        <a:accent6>
          <a:srgbClr val="007CA8"/>
        </a:accent6>
        <a:hlink>
          <a:srgbClr val="66CCFF"/>
        </a:hlink>
        <a:folHlink>
          <a:srgbClr val="00CC99"/>
        </a:folHlink>
      </a:clrScheme>
      <a:clrMap bg1="dk2" tx1="lt1" bg2="dk1" tx2="lt2" accent1="accent1" accent2="accent2" accent3="accent3" accent4="accent4" accent5="accent5" accent6="accent6" hlink="hlink" folHlink="folHlink"/>
    </a:extraClrScheme>
    <a:extraClrScheme>
      <a:clrScheme name="PPT - Session 1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clrMap bg1="dk2" tx1="lt1" bg2="dk1" tx2="lt2" accent1="accent1" accent2="accent2" accent3="accent3" accent4="accent4" accent5="accent5" accent6="accent6" hlink="hlink" folHlink="folHlink"/>
    </a:extraClrScheme>
    <a:extraClrScheme>
      <a:clrScheme name="PPT - Session 1 3">
        <a:dk1>
          <a:srgbClr val="860000"/>
        </a:dk1>
        <a:lt1>
          <a:srgbClr val="FFFFFF"/>
        </a:lt1>
        <a:dk2>
          <a:srgbClr val="800000"/>
        </a:dk2>
        <a:lt2>
          <a:srgbClr val="FFFFCC"/>
        </a:lt2>
        <a:accent1>
          <a:srgbClr val="FF6600"/>
        </a:accent1>
        <a:accent2>
          <a:srgbClr val="FF9933"/>
        </a:accent2>
        <a:accent3>
          <a:srgbClr val="C0AAAA"/>
        </a:accent3>
        <a:accent4>
          <a:srgbClr val="DADADA"/>
        </a:accent4>
        <a:accent5>
          <a:srgbClr val="FFB8AA"/>
        </a:accent5>
        <a:accent6>
          <a:srgbClr val="E78A2D"/>
        </a:accent6>
        <a:hlink>
          <a:srgbClr val="FFCC00"/>
        </a:hlink>
        <a:folHlink>
          <a:srgbClr val="CC9900"/>
        </a:folHlink>
      </a:clrScheme>
      <a:clrMap bg1="dk2" tx1="lt1" bg2="dk1" tx2="lt2" accent1="accent1" accent2="accent2" accent3="accent3" accent4="accent4" accent5="accent5" accent6="accent6" hlink="hlink" folHlink="folHlink"/>
    </a:extraClrScheme>
    <a:extraClrScheme>
      <a:clrScheme name="PPT - Session 1 4">
        <a:dk1>
          <a:srgbClr val="676A5C"/>
        </a:dk1>
        <a:lt1>
          <a:srgbClr val="FFFFFF"/>
        </a:lt1>
        <a:dk2>
          <a:srgbClr val="686B5D"/>
        </a:dk2>
        <a:lt2>
          <a:srgbClr val="FFFFCC"/>
        </a:lt2>
        <a:accent1>
          <a:srgbClr val="CC6600"/>
        </a:accent1>
        <a:accent2>
          <a:srgbClr val="809EA8"/>
        </a:accent2>
        <a:accent3>
          <a:srgbClr val="B9BAB6"/>
        </a:accent3>
        <a:accent4>
          <a:srgbClr val="DADADA"/>
        </a:accent4>
        <a:accent5>
          <a:srgbClr val="E2B8AA"/>
        </a:accent5>
        <a:accent6>
          <a:srgbClr val="738F98"/>
        </a:accent6>
        <a:hlink>
          <a:srgbClr val="DDBF4F"/>
        </a:hlink>
        <a:folHlink>
          <a:srgbClr val="B7B6A3"/>
        </a:folHlink>
      </a:clrScheme>
      <a:clrMap bg1="dk2" tx1="lt1" bg2="dk1" tx2="lt2" accent1="accent1" accent2="accent2" accent3="accent3" accent4="accent4" accent5="accent5" accent6="accent6" hlink="hlink" folHlink="folHlink"/>
    </a:extraClrScheme>
    <a:extraClrScheme>
      <a:clrScheme name="PPT - Session 1 5">
        <a:dk1>
          <a:srgbClr val="AC835E"/>
        </a:dk1>
        <a:lt1>
          <a:srgbClr val="FFFFFF"/>
        </a:lt1>
        <a:dk2>
          <a:srgbClr val="AE8764"/>
        </a:dk2>
        <a:lt2>
          <a:srgbClr val="FFFFCC"/>
        </a:lt2>
        <a:accent1>
          <a:srgbClr val="CC6600"/>
        </a:accent1>
        <a:accent2>
          <a:srgbClr val="FF5050"/>
        </a:accent2>
        <a:accent3>
          <a:srgbClr val="D3C3B8"/>
        </a:accent3>
        <a:accent4>
          <a:srgbClr val="DADADA"/>
        </a:accent4>
        <a:accent5>
          <a:srgbClr val="E2B8AA"/>
        </a:accent5>
        <a:accent6>
          <a:srgbClr val="E74848"/>
        </a:accent6>
        <a:hlink>
          <a:srgbClr val="FFCC99"/>
        </a:hlink>
        <a:folHlink>
          <a:srgbClr val="FF9966"/>
        </a:folHlink>
      </a:clrScheme>
      <a:clrMap bg1="dk2" tx1="lt1" bg2="dk1" tx2="lt2" accent1="accent1" accent2="accent2" accent3="accent3" accent4="accent4" accent5="accent5" accent6="accent6" hlink="hlink" folHlink="folHlink"/>
    </a:extraClrScheme>
    <a:extraClrScheme>
      <a:clrScheme name="PPT - Session 1 6">
        <a:dk1>
          <a:srgbClr val="526133"/>
        </a:dk1>
        <a:lt1>
          <a:srgbClr val="FFFFFF"/>
        </a:lt1>
        <a:dk2>
          <a:srgbClr val="4E5D31"/>
        </a:dk2>
        <a:lt2>
          <a:srgbClr val="FFFFCC"/>
        </a:lt2>
        <a:accent1>
          <a:srgbClr val="99CC00"/>
        </a:accent1>
        <a:accent2>
          <a:srgbClr val="7A9505"/>
        </a:accent2>
        <a:accent3>
          <a:srgbClr val="B2B6AD"/>
        </a:accent3>
        <a:accent4>
          <a:srgbClr val="DADADA"/>
        </a:accent4>
        <a:accent5>
          <a:srgbClr val="CAE2AA"/>
        </a:accent5>
        <a:accent6>
          <a:srgbClr val="6E8704"/>
        </a:accent6>
        <a:hlink>
          <a:srgbClr val="FFCC00"/>
        </a:hlink>
        <a:folHlink>
          <a:srgbClr val="CCCC00"/>
        </a:folHlink>
      </a:clrScheme>
      <a:clrMap bg1="dk2" tx1="lt1" bg2="dk1" tx2="lt2" accent1="accent1" accent2="accent2" accent3="accent3" accent4="accent4" accent5="accent5" accent6="accent6" hlink="hlink" folHlink="folHlink"/>
    </a:extraClrScheme>
    <a:extraClrScheme>
      <a:clrScheme name="PPT - Session 1 7">
        <a:dk1>
          <a:srgbClr val="000000"/>
        </a:dk1>
        <a:lt1>
          <a:srgbClr val="DDDCC5"/>
        </a:lt1>
        <a:dk2>
          <a:srgbClr val="95934B"/>
        </a:dk2>
        <a:lt2>
          <a:srgbClr val="DBDAC3"/>
        </a:lt2>
        <a:accent1>
          <a:srgbClr val="EAEBE1"/>
        </a:accent1>
        <a:accent2>
          <a:srgbClr val="9DB0B7"/>
        </a:accent2>
        <a:accent3>
          <a:srgbClr val="EBEBDF"/>
        </a:accent3>
        <a:accent4>
          <a:srgbClr val="000000"/>
        </a:accent4>
        <a:accent5>
          <a:srgbClr val="F3F3EE"/>
        </a:accent5>
        <a:accent6>
          <a:srgbClr val="8E9FA6"/>
        </a:accent6>
        <a:hlink>
          <a:srgbClr val="009900"/>
        </a:hlink>
        <a:folHlink>
          <a:srgbClr val="808000"/>
        </a:folHlink>
      </a:clrScheme>
      <a:clrMap bg1="lt1" tx1="dk1" bg2="lt2" tx2="dk2" accent1="accent1" accent2="accent2" accent3="accent3" accent4="accent4" accent5="accent5" accent6="accent6" hlink="hlink" folHlink="folHlink"/>
    </a:extraClrScheme>
    <a:extraClrScheme>
      <a:clrScheme name="PPT - Session 1 8">
        <a:dk1>
          <a:srgbClr val="007E7B"/>
        </a:dk1>
        <a:lt1>
          <a:srgbClr val="FFFFFF"/>
        </a:lt1>
        <a:dk2>
          <a:srgbClr val="008080"/>
        </a:dk2>
        <a:lt2>
          <a:srgbClr val="FFFF99"/>
        </a:lt2>
        <a:accent1>
          <a:srgbClr val="33CCCC"/>
        </a:accent1>
        <a:accent2>
          <a:srgbClr val="00CC66"/>
        </a:accent2>
        <a:accent3>
          <a:srgbClr val="AAC0C0"/>
        </a:accent3>
        <a:accent4>
          <a:srgbClr val="DADADA"/>
        </a:accent4>
        <a:accent5>
          <a:srgbClr val="ADE2E2"/>
        </a:accent5>
        <a:accent6>
          <a:srgbClr val="00B95C"/>
        </a:accent6>
        <a:hlink>
          <a:srgbClr val="CCFFCC"/>
        </a:hlink>
        <a:folHlink>
          <a:srgbClr val="FFFFCC"/>
        </a:folHlink>
      </a:clrScheme>
      <a:clrMap bg1="dk2" tx1="lt1" bg2="dk1" tx2="lt2" accent1="accent1" accent2="accent2" accent3="accent3" accent4="accent4" accent5="accent5" accent6="accent6" hlink="hlink" folHlink="folHlink"/>
    </a:extraClrScheme>
    <a:extraClrScheme>
      <a:clrScheme name="PPT - Session 1 9">
        <a:dk1>
          <a:srgbClr val="000000"/>
        </a:dk1>
        <a:lt1>
          <a:srgbClr val="FFFFFF"/>
        </a:lt1>
        <a:dk2>
          <a:srgbClr val="000000"/>
        </a:dk2>
        <a:lt2>
          <a:srgbClr val="FEFEFE"/>
        </a:lt2>
        <a:accent1>
          <a:srgbClr val="E1E1FF"/>
        </a:accent1>
        <a:accent2>
          <a:srgbClr val="D9FFF8"/>
        </a:accent2>
        <a:accent3>
          <a:srgbClr val="FFFFFF"/>
        </a:accent3>
        <a:accent4>
          <a:srgbClr val="000000"/>
        </a:accent4>
        <a:accent5>
          <a:srgbClr val="EEEEFF"/>
        </a:accent5>
        <a:accent6>
          <a:srgbClr val="C4E7E1"/>
        </a:accent6>
        <a:hlink>
          <a:srgbClr val="9966FF"/>
        </a:hlink>
        <a:folHlink>
          <a:srgbClr val="6666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16070</TotalTime>
  <Words>1783</Words>
  <Application>Microsoft Office PowerPoint</Application>
  <PresentationFormat>On-screen Show (4:3)</PresentationFormat>
  <Paragraphs>484</Paragraphs>
  <Slides>53</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53</vt:i4>
      </vt:variant>
    </vt:vector>
  </HeadingPairs>
  <TitlesOfParts>
    <vt:vector size="61" baseType="lpstr">
      <vt:lpstr>宋体</vt:lpstr>
      <vt:lpstr>Arial</vt:lpstr>
      <vt:lpstr>Cambria Math</vt:lpstr>
      <vt:lpstr>Tahoma</vt:lpstr>
      <vt:lpstr>Times New Roman</vt:lpstr>
      <vt:lpstr>Wingdings</vt:lpstr>
      <vt:lpstr>Theme1</vt:lpstr>
      <vt:lpstr>PPT - Session 1</vt:lpstr>
      <vt:lpstr>Crime Hot-Spot Prediction using Indicators Extracted from Social Media</vt:lpstr>
      <vt:lpstr>IACA Presentations on Social Media</vt:lpstr>
      <vt:lpstr>Contributions</vt:lpstr>
      <vt:lpstr>Intended Audience</vt:lpstr>
      <vt:lpstr>Outline</vt:lpstr>
      <vt:lpstr>Static Environments</vt:lpstr>
      <vt:lpstr>Static Environments</vt:lpstr>
      <vt:lpstr>Dynamic Activities</vt:lpstr>
      <vt:lpstr>Dynamic Activities</vt:lpstr>
      <vt:lpstr>Outline</vt:lpstr>
      <vt:lpstr>Predicting Crime using Twitter</vt:lpstr>
      <vt:lpstr>Goal:  Automatically Discover/Monitor Leading Indicators</vt:lpstr>
      <vt:lpstr>Outline</vt:lpstr>
      <vt:lpstr>Related Work</vt:lpstr>
      <vt:lpstr>Outline</vt:lpstr>
      <vt:lpstr>Tweet Objects</vt:lpstr>
      <vt:lpstr>Twitter REST API</vt:lpstr>
      <vt:lpstr>Twitter REST API</vt:lpstr>
      <vt:lpstr>Twitter Streaming API</vt:lpstr>
      <vt:lpstr>Twitter Streaming API</vt:lpstr>
      <vt:lpstr>Twitter Streaming API</vt:lpstr>
      <vt:lpstr>Storage Requirements</vt:lpstr>
      <vt:lpstr>Outline</vt:lpstr>
      <vt:lpstr>Partitioning GPS-tagged Tweets into “Documents”</vt:lpstr>
      <vt:lpstr>What are “Documents” about?</vt:lpstr>
      <vt:lpstr>Topics as Leading Indicators</vt:lpstr>
      <vt:lpstr>The Magic:  Latent Dirichlet Allocation</vt:lpstr>
      <vt:lpstr>Topics as Leading Indicators (Training)</vt:lpstr>
      <vt:lpstr>Topics as Leading Indicators (Prediction)</vt:lpstr>
      <vt:lpstr>Prediction Output (SHOOTING)</vt:lpstr>
      <vt:lpstr>Outline</vt:lpstr>
      <vt:lpstr>Performance Assessment</vt:lpstr>
      <vt:lpstr>Performance Assessment</vt:lpstr>
      <vt:lpstr>Performance Assessment</vt:lpstr>
      <vt:lpstr>Performance Assessment</vt:lpstr>
      <vt:lpstr>Performance Assessment</vt:lpstr>
      <vt:lpstr>Kernel Density Estimation</vt:lpstr>
      <vt:lpstr>Comparison with Kernel Density Estimate (SHOOTING)</vt:lpstr>
      <vt:lpstr>Risk Terrain Modeling</vt:lpstr>
      <vt:lpstr>Comparison with Risk Terrain Modeling (SHOOTING)</vt:lpstr>
      <vt:lpstr>Experimental Setup</vt:lpstr>
      <vt:lpstr>Evaluation Results (SHOOTING)</vt:lpstr>
      <vt:lpstr>Contributions</vt:lpstr>
      <vt:lpstr>Future Work</vt:lpstr>
      <vt:lpstr>Outline</vt:lpstr>
      <vt:lpstr>Threat Prediction Software</vt:lpstr>
      <vt:lpstr>Other Free Software</vt:lpstr>
      <vt:lpstr>Contact</vt:lpstr>
      <vt:lpstr>References and Footnotes</vt:lpstr>
      <vt:lpstr>Backup Slides</vt:lpstr>
      <vt:lpstr>Unsupervised Topic Modeling</vt:lpstr>
      <vt:lpstr>Prediction:  Day After Training Window</vt:lpstr>
      <vt:lpstr>Smoothing Results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dc:creator>
  <cp:lastModifiedBy>matt</cp:lastModifiedBy>
  <cp:revision>865</cp:revision>
  <cp:lastPrinted>1601-01-01T00:00:00Z</cp:lastPrinted>
  <dcterms:created xsi:type="dcterms:W3CDTF">1601-01-01T00:00:00Z</dcterms:created>
  <dcterms:modified xsi:type="dcterms:W3CDTF">2014-09-12T04:19:21Z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